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4" r:id="rId3"/>
    <p:sldId id="304" r:id="rId4"/>
    <p:sldId id="268" r:id="rId5"/>
    <p:sldId id="269" r:id="rId6"/>
    <p:sldId id="258" r:id="rId7"/>
    <p:sldId id="321" r:id="rId8"/>
    <p:sldId id="261" r:id="rId9"/>
    <p:sldId id="273" r:id="rId10"/>
    <p:sldId id="262" r:id="rId11"/>
    <p:sldId id="259" r:id="rId12"/>
    <p:sldId id="287" r:id="rId13"/>
    <p:sldId id="288" r:id="rId14"/>
    <p:sldId id="267" r:id="rId15"/>
    <p:sldId id="263" r:id="rId16"/>
    <p:sldId id="264" r:id="rId17"/>
    <p:sldId id="265" r:id="rId18"/>
    <p:sldId id="266" r:id="rId19"/>
    <p:sldId id="270" r:id="rId20"/>
    <p:sldId id="271" r:id="rId21"/>
    <p:sldId id="272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6" r:id="rId34"/>
    <p:sldId id="285" r:id="rId35"/>
    <p:sldId id="289" r:id="rId36"/>
    <p:sldId id="291" r:id="rId37"/>
    <p:sldId id="290" r:id="rId38"/>
    <p:sldId id="292" r:id="rId39"/>
    <p:sldId id="293" r:id="rId40"/>
    <p:sldId id="260" r:id="rId41"/>
    <p:sldId id="294" r:id="rId42"/>
    <p:sldId id="295" r:id="rId43"/>
    <p:sldId id="324" r:id="rId44"/>
    <p:sldId id="300" r:id="rId45"/>
    <p:sldId id="299" r:id="rId46"/>
    <p:sldId id="296" r:id="rId47"/>
    <p:sldId id="298" r:id="rId48"/>
    <p:sldId id="303" r:id="rId49"/>
    <p:sldId id="297" r:id="rId50"/>
    <p:sldId id="301" r:id="rId5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8137"/>
    <a:srgbClr val="AC1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9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E37E82-B2D0-4777-88FD-A10148467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541471-1540-4D74-B074-448F09DC06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1FF4E1-D135-490C-B19A-A2063825E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4BEE4-9D83-433F-93F2-0AC5A96959B7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D842D2-7797-4AF1-9F20-29267CA53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56F549-AD36-4D68-8ECF-032ABFACE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C92BE-E14F-4694-9D88-EF6C4E4C8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942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F1946-E373-4FE4-B161-1531B265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AAAA124-ECCA-428F-A704-8D5D6DD9C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566D3D-BF82-4EEE-A521-4B91F79CE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4BEE4-9D83-433F-93F2-0AC5A96959B7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BEE78A-8396-410C-A422-4905403D2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2FB12D-2165-4F64-80CB-E3DA84D5B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C92BE-E14F-4694-9D88-EF6C4E4C8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9609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4D042BA-1EC2-45D0-95B6-3034AA1011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A5263B2-8758-41B6-AF13-66B28A6A4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073FA6-6DDB-4EE0-8C2C-5C5259608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4BEE4-9D83-433F-93F2-0AC5A96959B7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C48741-E102-4CF4-804A-9B34D96D9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543DAA-5ADA-4136-A0EF-B2F85072A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C92BE-E14F-4694-9D88-EF6C4E4C8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4677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2E198-8CA3-4BC1-A582-87393AEBC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6B7433-0F87-40E8-B9ED-F80330C11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101611-386A-42BF-A1A3-BE54E7B9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4BEE4-9D83-433F-93F2-0AC5A96959B7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80A1FD-58FC-4214-81FB-DB71CA47D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9184A9-760F-4725-9710-7C9ED4AF9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C92BE-E14F-4694-9D88-EF6C4E4C8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8148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D42495-2C68-4059-A7AC-1B1761325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C38833C-31DF-49A3-9CF5-C96FAE9C1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F0F008-8ADE-4233-B2AF-408AB43A8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4BEE4-9D83-433F-93F2-0AC5A96959B7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449566-66DD-4F92-B797-36CAB600D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61A055-B309-4895-B066-48269A3E2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C92BE-E14F-4694-9D88-EF6C4E4C8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4504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0A3D63-E8CE-4598-87BC-9E7535B71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2B0C9C-9732-46B7-AB1C-761044AD74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7080254-2FC3-425C-ACEA-4A394319D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2048650-8AF0-495A-9E60-2B09B4B58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4BEE4-9D83-433F-93F2-0AC5A96959B7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3BFDDF-E2C9-4829-9FBB-C13AAFE24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A631AEC-6201-4217-BB3B-20B45BDE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C92BE-E14F-4694-9D88-EF6C4E4C8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0162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6E1582-E166-4B0D-840D-F749F315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9D572B-01CF-4219-8CA9-448DB2E59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A64B61-6A74-4B62-8BB0-9A30E1786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76824A9-6FD1-49AC-A105-AAB603FB5C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9AA4839-9E19-4BDA-8D5D-68BFCADCD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6235F06-5F2A-4513-9994-868AF1986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4BEE4-9D83-433F-93F2-0AC5A96959B7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DB30F53-F51B-4359-9EA8-33FEB3859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806E75A-B57B-44E8-89F6-3EDFBDA79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C92BE-E14F-4694-9D88-EF6C4E4C8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4201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28F985-55E4-4C9B-A788-F071ED241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346B787-CD7B-4695-9C8C-498D54303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4BEE4-9D83-433F-93F2-0AC5A96959B7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2AE7DB7-AA4E-4B59-90D4-4AF926C8F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AD12920-D366-4405-B4CD-15815B3D9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C92BE-E14F-4694-9D88-EF6C4E4C8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21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2BE54ED-B215-4332-85D0-6BDC24C2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4BEE4-9D83-433F-93F2-0AC5A96959B7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34D727A-E7FD-4AE3-894D-CA12B392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CAFB11-4F9D-420A-863B-3A899E6A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C92BE-E14F-4694-9D88-EF6C4E4C8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176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4DC76-3B61-4B8F-BE0F-8937B650E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CCF293-24E8-48DF-ACE4-21FEB622C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0CAEFC-C3D0-4FFB-871B-770642F96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7CEB14-4B6E-4E50-A574-0FD5C8EE2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4BEE4-9D83-433F-93F2-0AC5A96959B7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9C8D681-530D-4DB1-A47E-8773F9DA5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FFC67FA-AAB7-49D1-AF2B-3EC661A79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C92BE-E14F-4694-9D88-EF6C4E4C8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1637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1B2AD9-4886-4C6D-B7A3-E82D7BAF9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09C1923-34E2-4D2F-BC6D-D91375AC18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F0FA6B9-95EF-4EB1-91E6-145089999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E44008-DDC1-4D39-82D3-44A377E4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4BEE4-9D83-433F-93F2-0AC5A96959B7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2B65AC-3F3A-4351-AEEA-6DB394978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2766E2-0A5F-4B9A-8289-8920E3C9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C92BE-E14F-4694-9D88-EF6C4E4C8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4201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FDEF976-DC81-45F4-B13B-35D7CFD59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5B43CF-5773-4B04-B318-19B251D51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BC0604-AA0E-442E-A3C6-9D652C7668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4BEE4-9D83-433F-93F2-0AC5A96959B7}" type="datetimeFigureOut">
              <a:rPr lang="es-ES" smtClean="0"/>
              <a:t>06/09/2022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34CD09-E151-4150-BEFC-F4DAA529A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C72364-C196-4361-9437-7993CF033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92BE-E14F-4694-9D88-EF6C4E4C8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222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y2neo.org/2021.1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JuanKFD/UNIR_TFM/d10cd756788ce5e4b93f6b5c7ca4d40cb4aed297/GLMateriales_cargar.csv" TargetMode="External"/><Relationship Id="rId2" Type="http://schemas.openxmlformats.org/officeDocument/2006/relationships/hyperlink" Target="https://github.com/JuanKFD/UNIR_TFM/blob/d10cd756788ce5e4b93f6b5c7ca4d40cb4aed297/GLMateriales_cargar.csv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A90AD-521F-4B0C-AEE7-6F976BBB53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TFM TECNICO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C6ABE6-9CC9-44B8-8E60-1B2EC3308D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2022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8E7A7AC-4443-4E52-98F6-5D9A88539F83}"/>
              </a:ext>
            </a:extLst>
          </p:cNvPr>
          <p:cNvSpPr/>
          <p:nvPr/>
        </p:nvSpPr>
        <p:spPr>
          <a:xfrm>
            <a:off x="2957564" y="46114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TFM 2022- Investigación y análisis de impacto por crecimiento en movilidad eléctrica y tendencia</a:t>
            </a:r>
          </a:p>
        </p:txBody>
      </p:sp>
    </p:spTree>
    <p:extLst>
      <p:ext uri="{BB962C8B-B14F-4D97-AF65-F5344CB8AC3E}">
        <p14:creationId xmlns:p14="http://schemas.microsoft.com/office/powerpoint/2010/main" val="2887911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A106820-6196-4635-BDAB-2AC8F56B7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B5D265-451C-4C5D-B4EB-5ADF6E193B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The Py2neo Handbook — py2neo 2021.1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7456945-0C2F-4603-93AD-EBEAE1B60A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2926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EB262BD-E974-40AC-8883-18B20A068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24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D3C2CD8-B9C5-485C-A634-E56B1C5AD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18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8986E6FE-5B46-466E-941C-817D0698A840}"/>
              </a:ext>
            </a:extLst>
          </p:cNvPr>
          <p:cNvGrpSpPr/>
          <p:nvPr/>
        </p:nvGrpSpPr>
        <p:grpSpPr>
          <a:xfrm>
            <a:off x="6440993" y="130628"/>
            <a:ext cx="4160017" cy="6858000"/>
            <a:chOff x="6440993" y="130628"/>
            <a:chExt cx="4160017" cy="685800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65634370-FA4E-434D-A66A-9899F8647F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517" r="52363"/>
            <a:stretch/>
          </p:blipFill>
          <p:spPr>
            <a:xfrm>
              <a:off x="6440993" y="130628"/>
              <a:ext cx="4160017" cy="6858000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C781E02F-4CC9-4D8C-B0F5-539C8B0E0298}"/>
                </a:ext>
              </a:extLst>
            </p:cNvPr>
            <p:cNvSpPr/>
            <p:nvPr/>
          </p:nvSpPr>
          <p:spPr>
            <a:xfrm>
              <a:off x="7571432" y="4200211"/>
              <a:ext cx="1899138" cy="22407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l"/>
              <a:endParaRPr lang="es-ES" dirty="0"/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81E96BE3-D611-4B08-BD51-65C459571BC2}"/>
              </a:ext>
            </a:extLst>
          </p:cNvPr>
          <p:cNvGrpSpPr/>
          <p:nvPr/>
        </p:nvGrpSpPr>
        <p:grpSpPr>
          <a:xfrm>
            <a:off x="834012" y="130628"/>
            <a:ext cx="4783015" cy="6858000"/>
            <a:chOff x="834012" y="130628"/>
            <a:chExt cx="4783015" cy="685800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99AB88C2-D4DF-4CC8-BEA5-774654737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248" r="45521"/>
            <a:stretch/>
          </p:blipFill>
          <p:spPr>
            <a:xfrm>
              <a:off x="834012" y="130628"/>
              <a:ext cx="4783015" cy="6858000"/>
            </a:xfrm>
            <a:prstGeom prst="rect">
              <a:avLst/>
            </a:prstGeom>
          </p:spPr>
        </p:pic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82251E0B-A97C-467E-B215-8A1ED0200F0B}"/>
                </a:ext>
              </a:extLst>
            </p:cNvPr>
            <p:cNvSpPr/>
            <p:nvPr/>
          </p:nvSpPr>
          <p:spPr>
            <a:xfrm>
              <a:off x="1187381" y="4200211"/>
              <a:ext cx="1899138" cy="22407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l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537586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2476FB-D621-4087-AD26-017C64200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78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6D057E5-359F-4227-A4B2-CC2A576D5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37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BE78117-E54A-4714-A3BF-28E92EF6D4AA}"/>
              </a:ext>
            </a:extLst>
          </p:cNvPr>
          <p:cNvSpPr/>
          <p:nvPr/>
        </p:nvSpPr>
        <p:spPr>
          <a:xfrm>
            <a:off x="346693" y="129345"/>
            <a:ext cx="6112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MATCH (p :Person) WHERE p.name </a:t>
            </a:r>
            <a:r>
              <a:rPr lang="en-US" b="1" dirty="0"/>
              <a:t>STARTS WITH </a:t>
            </a:r>
            <a:r>
              <a:rPr lang="en-US" i="1" dirty="0">
                <a:highlight>
                  <a:srgbClr val="FFFF00"/>
                </a:highlight>
              </a:rPr>
              <a:t>"K" </a:t>
            </a:r>
            <a:r>
              <a:rPr lang="en-US" dirty="0"/>
              <a:t>RETURN p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C6424A8-3D52-455A-BBD9-3DE7FD4FF65E}"/>
              </a:ext>
            </a:extLst>
          </p:cNvPr>
          <p:cNvSpPr txBox="1"/>
          <p:nvPr/>
        </p:nvSpPr>
        <p:spPr>
          <a:xfrm>
            <a:off x="346693" y="498677"/>
            <a:ext cx="11630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Buscar por patrón de una propiedad . Propiedad </a:t>
            </a:r>
            <a:r>
              <a:rPr lang="es-ES" b="1" dirty="0" err="1"/>
              <a:t>name</a:t>
            </a:r>
            <a:r>
              <a:rPr lang="es-ES" b="1" dirty="0"/>
              <a:t> </a:t>
            </a:r>
            <a:r>
              <a:rPr lang="es-ES" dirty="0"/>
              <a:t>de nodo </a:t>
            </a:r>
            <a:r>
              <a:rPr lang="es-ES" b="1" dirty="0"/>
              <a:t>p</a:t>
            </a:r>
            <a:r>
              <a:rPr lang="es-ES" dirty="0"/>
              <a:t> “</a:t>
            </a:r>
            <a:r>
              <a:rPr lang="es-ES" b="1" dirty="0"/>
              <a:t>COMIENZA</a:t>
            </a:r>
            <a:r>
              <a:rPr lang="es-ES" dirty="0"/>
              <a:t> </a:t>
            </a:r>
            <a:r>
              <a:rPr lang="es-ES" b="1" dirty="0"/>
              <a:t>CON</a:t>
            </a:r>
            <a:r>
              <a:rPr lang="es-ES" dirty="0"/>
              <a:t>” la letra “K” para nodos de tipo </a:t>
            </a:r>
            <a:r>
              <a:rPr lang="es-ES" b="1" dirty="0" err="1"/>
              <a:t>Person</a:t>
            </a:r>
            <a:r>
              <a:rPr lang="es-ES" dirty="0"/>
              <a:t> </a:t>
            </a:r>
            <a:r>
              <a:rPr lang="es-ES" i="1" dirty="0"/>
              <a:t>(Etiqueta “</a:t>
            </a:r>
            <a:r>
              <a:rPr lang="es-ES" i="1" dirty="0" err="1"/>
              <a:t>Person</a:t>
            </a:r>
            <a:r>
              <a:rPr lang="es-ES" i="1" dirty="0"/>
              <a:t>”)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BF1C47-43E6-4430-A3C6-72A34A5A7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93" y="1334574"/>
            <a:ext cx="9589477" cy="539408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BFEFE39-C01E-4644-80A0-344FF7479244}"/>
              </a:ext>
            </a:extLst>
          </p:cNvPr>
          <p:cNvSpPr txBox="1"/>
          <p:nvPr/>
        </p:nvSpPr>
        <p:spPr>
          <a:xfrm>
            <a:off x="7938198" y="2782669"/>
            <a:ext cx="363750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RESULTADO DEL RUN </a:t>
            </a:r>
          </a:p>
          <a:p>
            <a:r>
              <a:rPr lang="es-ES" dirty="0"/>
              <a:t>– CQL en Neo4j</a:t>
            </a:r>
          </a:p>
        </p:txBody>
      </p:sp>
    </p:spTree>
    <p:extLst>
      <p:ext uri="{BB962C8B-B14F-4D97-AF65-F5344CB8AC3E}">
        <p14:creationId xmlns:p14="http://schemas.microsoft.com/office/powerpoint/2010/main" val="2957870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FAB0BD2-AF0C-46B5-B58B-86F264901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E1080EC-38EE-4437-8FAB-DBE685373A23}"/>
              </a:ext>
            </a:extLst>
          </p:cNvPr>
          <p:cNvSpPr txBox="1"/>
          <p:nvPr/>
        </p:nvSpPr>
        <p:spPr>
          <a:xfrm>
            <a:off x="5948625" y="2689722"/>
            <a:ext cx="3637504" cy="116955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RESULTADO DEL RUN – CQL en PYTHON- NOTEBOOK </a:t>
            </a:r>
          </a:p>
          <a:p>
            <a:r>
              <a:rPr lang="es-ES" dirty="0"/>
              <a:t>&gt;&gt;&gt;  </a:t>
            </a:r>
            <a:r>
              <a:rPr lang="es-ES" sz="1600" b="1" dirty="0">
                <a:latin typeface="Consolas" panose="020B0609020204030204" pitchFamily="49" charset="0"/>
              </a:rPr>
              <a:t>graph_test01.create(</a:t>
            </a:r>
            <a:r>
              <a:rPr lang="es-ES" sz="1600" b="1" dirty="0" err="1">
                <a:latin typeface="Consolas" panose="020B0609020204030204" pitchFamily="49" charset="0"/>
              </a:rPr>
              <a:t>friends</a:t>
            </a:r>
            <a:r>
              <a:rPr lang="es-ES" sz="1600" b="1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63756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7389D5B-5D1E-434F-B7D7-55FE47545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68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C1D07F-4253-412D-9078-EE22C633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CAMBIOS EN EXCEL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C6A81D6-6BEB-4F37-B4F9-F608C75D6DBA}"/>
              </a:ext>
            </a:extLst>
          </p:cNvPr>
          <p:cNvSpPr/>
          <p:nvPr/>
        </p:nvSpPr>
        <p:spPr>
          <a:xfrm>
            <a:off x="1940594" y="2149064"/>
            <a:ext cx="6254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UTF-8 : no admite “</a:t>
            </a:r>
            <a:r>
              <a:rPr lang="es-ES" dirty="0" err="1"/>
              <a:t>Côte</a:t>
            </a:r>
            <a:r>
              <a:rPr lang="es-ES" dirty="0"/>
              <a:t> </a:t>
            </a:r>
            <a:r>
              <a:rPr lang="es-ES" dirty="0" err="1"/>
              <a:t>D’Ivoire</a:t>
            </a:r>
            <a:r>
              <a:rPr lang="es-ES" dirty="0"/>
              <a:t>”; reemplazar por Cote </a:t>
            </a:r>
            <a:r>
              <a:rPr lang="es-ES" dirty="0" err="1"/>
              <a:t>D_Ivoire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2568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D97685A-D2C2-4CD9-8E63-D50333ED8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25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26310BB-4FB4-470A-BE6C-BC9C1B68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EF391E1-04B9-4326-A1EE-2C311B211D95}"/>
              </a:ext>
            </a:extLst>
          </p:cNvPr>
          <p:cNvSpPr txBox="1"/>
          <p:nvPr/>
        </p:nvSpPr>
        <p:spPr>
          <a:xfrm>
            <a:off x="7938198" y="2782669"/>
            <a:ext cx="3637504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RESULTADO DEL RUN </a:t>
            </a:r>
          </a:p>
          <a:p>
            <a:r>
              <a:rPr lang="es-ES" dirty="0"/>
              <a:t>– CQL en Neo4j</a:t>
            </a:r>
          </a:p>
          <a:p>
            <a:r>
              <a:rPr lang="es-ES" b="1" dirty="0"/>
              <a:t>*Antes de borrar NODOS hay que eliminar SUS RELACIONES</a:t>
            </a:r>
          </a:p>
        </p:txBody>
      </p:sp>
    </p:spTree>
    <p:extLst>
      <p:ext uri="{BB962C8B-B14F-4D97-AF65-F5344CB8AC3E}">
        <p14:creationId xmlns:p14="http://schemas.microsoft.com/office/powerpoint/2010/main" val="2371059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C649F07-EFE3-448C-8064-F65AB101A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79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9F5E1CA-D3C2-46FF-8D60-BF3C46B5B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1FAEFDE-63F2-4DB1-A4B5-5D23363A00C5}"/>
              </a:ext>
            </a:extLst>
          </p:cNvPr>
          <p:cNvSpPr txBox="1"/>
          <p:nvPr/>
        </p:nvSpPr>
        <p:spPr>
          <a:xfrm>
            <a:off x="3486778" y="4742097"/>
            <a:ext cx="3637504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RESULTADO DEL RUN </a:t>
            </a:r>
          </a:p>
          <a:p>
            <a:r>
              <a:rPr lang="es-ES" dirty="0"/>
              <a:t>– CQL en Neo4j</a:t>
            </a:r>
          </a:p>
          <a:p>
            <a:r>
              <a:rPr lang="es-ES" b="1" dirty="0"/>
              <a:t>*Borradas las relaciones “de salida” Alice con otros.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1019851-BF84-4B0F-A2C1-45FBFAE3E431}"/>
              </a:ext>
            </a:extLst>
          </p:cNvPr>
          <p:cNvSpPr/>
          <p:nvPr/>
        </p:nvSpPr>
        <p:spPr>
          <a:xfrm>
            <a:off x="3486778" y="6118163"/>
            <a:ext cx="5849678" cy="523220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pt-BR" sz="1400" b="1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qry</a:t>
            </a:r>
            <a:r>
              <a:rPr lang="pt-BR" sz="14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= "</a:t>
            </a:r>
            <a:r>
              <a:rPr lang="pt-BR" sz="1400" b="1" dirty="0">
                <a:latin typeface="Consolas" panose="020B0609020204030204" pitchFamily="49" charset="0"/>
              </a:rPr>
              <a:t>MATCH (n {</a:t>
            </a:r>
            <a:r>
              <a:rPr lang="pt-BR" sz="1400" b="1" dirty="0" err="1">
                <a:latin typeface="Consolas" panose="020B0609020204030204" pitchFamily="49" charset="0"/>
              </a:rPr>
              <a:t>name</a:t>
            </a:r>
            <a:r>
              <a:rPr lang="pt-BR" sz="1400" b="1" dirty="0">
                <a:latin typeface="Consolas" panose="020B0609020204030204" pitchFamily="49" charset="0"/>
              </a:rPr>
              <a:t>: 'Alice'})-[</a:t>
            </a:r>
            <a:r>
              <a:rPr lang="pt-BR" sz="1400" b="1" dirty="0" err="1">
                <a:latin typeface="Consolas" panose="020B0609020204030204" pitchFamily="49" charset="0"/>
              </a:rPr>
              <a:t>r:KNOWS</a:t>
            </a:r>
            <a:r>
              <a:rPr lang="pt-BR" sz="1400" b="1" dirty="0">
                <a:latin typeface="Consolas" panose="020B0609020204030204" pitchFamily="49" charset="0"/>
              </a:rPr>
              <a:t>]-&gt;()  DELETE r</a:t>
            </a:r>
            <a:r>
              <a:rPr lang="pt-BR" sz="1400" b="1" dirty="0">
                <a:solidFill>
                  <a:schemeClr val="accent1"/>
                </a:solidFill>
                <a:latin typeface="Consolas" panose="020B0609020204030204" pitchFamily="49" charset="0"/>
              </a:rPr>
              <a:t>“</a:t>
            </a:r>
          </a:p>
          <a:p>
            <a:r>
              <a:rPr lang="es-ES" sz="14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graph_test01.run(</a:t>
            </a:r>
            <a:r>
              <a:rPr lang="es-ES" sz="1400" b="1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qry</a:t>
            </a:r>
            <a:r>
              <a:rPr lang="es-ES" sz="14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04931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5F18431-3577-4F14-8365-920F3F2D2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7C50783F-51ED-4B2A-96FB-ABA937EEB35B}"/>
              </a:ext>
            </a:extLst>
          </p:cNvPr>
          <p:cNvSpPr/>
          <p:nvPr/>
        </p:nvSpPr>
        <p:spPr>
          <a:xfrm>
            <a:off x="4009303" y="1385388"/>
            <a:ext cx="5117940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dirty="0"/>
              <a:t>MATCH (n)-[</a:t>
            </a:r>
            <a:r>
              <a:rPr lang="es-ES" dirty="0" err="1"/>
              <a:t>r:KNOWS</a:t>
            </a:r>
            <a:r>
              <a:rPr lang="es-ES" dirty="0"/>
              <a:t>]-&gt;(p {</a:t>
            </a:r>
            <a:r>
              <a:rPr lang="es-ES" dirty="0" err="1"/>
              <a:t>name</a:t>
            </a:r>
            <a:r>
              <a:rPr lang="es-ES" dirty="0"/>
              <a:t>: 'Alice'}) RETURN n</a:t>
            </a:r>
          </a:p>
        </p:txBody>
      </p:sp>
    </p:spTree>
    <p:extLst>
      <p:ext uri="{BB962C8B-B14F-4D97-AF65-F5344CB8AC3E}">
        <p14:creationId xmlns:p14="http://schemas.microsoft.com/office/powerpoint/2010/main" val="3592849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CDF17C5-E9DB-4660-8DD2-446A238EF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41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02F0A65-5975-4DC9-BE09-4806866AA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71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47DC8B8-FEE1-4B91-9B40-6848E6F6A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DA070ED-BE0F-4A82-9526-6EC205EAB16F}"/>
              </a:ext>
            </a:extLst>
          </p:cNvPr>
          <p:cNvSpPr/>
          <p:nvPr/>
        </p:nvSpPr>
        <p:spPr>
          <a:xfrm>
            <a:off x="3034613" y="5193713"/>
            <a:ext cx="4783938" cy="646331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s-ES" dirty="0"/>
              <a:t>Borradas las relaciones de Alice (“hacia y desde”)</a:t>
            </a:r>
          </a:p>
          <a:p>
            <a:r>
              <a:rPr lang="es-ES" b="1" dirty="0"/>
              <a:t>Ahora ya se puede borrar el nodo “Alice”</a:t>
            </a:r>
          </a:p>
        </p:txBody>
      </p:sp>
    </p:spTree>
    <p:extLst>
      <p:ext uri="{BB962C8B-B14F-4D97-AF65-F5344CB8AC3E}">
        <p14:creationId xmlns:p14="http://schemas.microsoft.com/office/powerpoint/2010/main" val="1085662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CDB4A6E-F84C-4AD8-80C8-CA9452434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71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2BE9C38-EA58-4570-AC70-1055C05D3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5F416A48-7591-429E-8760-A9840A2FFD61}"/>
              </a:ext>
            </a:extLst>
          </p:cNvPr>
          <p:cNvGrpSpPr/>
          <p:nvPr/>
        </p:nvGrpSpPr>
        <p:grpSpPr>
          <a:xfrm>
            <a:off x="5044179" y="1935888"/>
            <a:ext cx="3687838" cy="782466"/>
            <a:chOff x="5044179" y="1935888"/>
            <a:chExt cx="3687838" cy="782466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4F1B24C4-8720-4FEF-B026-22B883C70C7D}"/>
                </a:ext>
              </a:extLst>
            </p:cNvPr>
            <p:cNvSpPr/>
            <p:nvPr/>
          </p:nvSpPr>
          <p:spPr>
            <a:xfrm>
              <a:off x="5044179" y="1935888"/>
              <a:ext cx="2103641" cy="51935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es-ES" dirty="0"/>
                <a:t>Alice  borrado</a:t>
              </a:r>
            </a:p>
          </p:txBody>
        </p:sp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CC6212B2-17AC-4438-AC9F-068BB66B13FD}"/>
                </a:ext>
              </a:extLst>
            </p:cNvPr>
            <p:cNvCxnSpPr/>
            <p:nvPr/>
          </p:nvCxnSpPr>
          <p:spPr>
            <a:xfrm>
              <a:off x="7147820" y="2195563"/>
              <a:ext cx="1061683" cy="25967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61E66690-E405-47C6-B665-49077878C813}"/>
                </a:ext>
              </a:extLst>
            </p:cNvPr>
            <p:cNvSpPr/>
            <p:nvPr/>
          </p:nvSpPr>
          <p:spPr>
            <a:xfrm>
              <a:off x="8209503" y="2199003"/>
              <a:ext cx="522514" cy="51935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2"/>
              </a:solidFill>
            </a:ln>
          </p:spPr>
          <p:txBody>
            <a:bodyPr wrap="none" rtlCol="0" anchor="ctr">
              <a:spAutoFit/>
            </a:bodyPr>
            <a:lstStyle/>
            <a:p>
              <a:pPr algn="l"/>
              <a:endParaRPr lang="es-ES" dirty="0"/>
            </a:p>
          </p:txBody>
        </p:sp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F47B5FDC-AE08-4D63-A4E6-F0F53722BC4E}"/>
              </a:ext>
            </a:extLst>
          </p:cNvPr>
          <p:cNvSpPr/>
          <p:nvPr/>
        </p:nvSpPr>
        <p:spPr>
          <a:xfrm>
            <a:off x="3309257" y="4917357"/>
            <a:ext cx="6096000" cy="523220"/>
          </a:xfrm>
          <a:prstGeom prst="rect">
            <a:avLst/>
          </a:prstGeom>
          <a:solidFill>
            <a:schemeClr val="accent4"/>
          </a:solidFill>
        </p:spPr>
        <p:txBody>
          <a:bodyPr>
            <a:spAutoFit/>
          </a:bodyPr>
          <a:lstStyle/>
          <a:p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</a:rPr>
              <a:t>qry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 = "</a:t>
            </a:r>
            <a:r>
              <a:rPr lang="en-US" sz="1400" b="1" dirty="0"/>
              <a:t>MATCH (n {name: 'Alice'}) DELETE n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"</a:t>
            </a:r>
          </a:p>
          <a:p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graph_test01.run(</a:t>
            </a:r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</a:rPr>
              <a:t>qry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es-ES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102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1E5BAAA-D440-46FD-B99B-0D4EAEE29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9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4E863FD-BDB6-4039-931F-823C0EE1EF0F}"/>
              </a:ext>
            </a:extLst>
          </p:cNvPr>
          <p:cNvSpPr/>
          <p:nvPr/>
        </p:nvSpPr>
        <p:spPr>
          <a:xfrm>
            <a:off x="4736123" y="2043528"/>
            <a:ext cx="6096000" cy="307777"/>
          </a:xfrm>
          <a:prstGeom prst="rect">
            <a:avLst/>
          </a:prstGeom>
          <a:solidFill>
            <a:schemeClr val="accent4"/>
          </a:solidFill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ELIMINAR LAS RELACIONES con py2neo</a:t>
            </a:r>
            <a:endParaRPr lang="es-ES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B790DF-85D4-40B5-942E-3F86F4C849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161"/>
          <a:stretch/>
        </p:blipFill>
        <p:spPr>
          <a:xfrm>
            <a:off x="0" y="0"/>
            <a:ext cx="12192000" cy="465238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DB05CB3-5C85-47EA-8FEA-0B2003F65D06}"/>
              </a:ext>
            </a:extLst>
          </p:cNvPr>
          <p:cNvSpPr txBox="1"/>
          <p:nvPr/>
        </p:nvSpPr>
        <p:spPr>
          <a:xfrm>
            <a:off x="4230355" y="5052645"/>
            <a:ext cx="5225143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Obtener el subgrafo a Borrar y eliminarlo con </a:t>
            </a:r>
            <a:r>
              <a:rPr lang="es-ES" b="1" dirty="0"/>
              <a:t>.</a:t>
            </a:r>
            <a:r>
              <a:rPr lang="es-ES" b="1" dirty="0" err="1"/>
              <a:t>delete</a:t>
            </a:r>
            <a:r>
              <a:rPr lang="es-ES" b="1" dirty="0"/>
              <a:t>() </a:t>
            </a:r>
            <a:r>
              <a:rPr lang="es-ES" dirty="0"/>
              <a:t>de </a:t>
            </a:r>
            <a:r>
              <a:rPr lang="es-ES" b="1" dirty="0"/>
              <a:t>py2neo</a:t>
            </a:r>
          </a:p>
          <a:p>
            <a:r>
              <a:rPr lang="es-ES" dirty="0"/>
              <a:t> Es decir, </a:t>
            </a:r>
            <a:r>
              <a:rPr lang="es-ES" b="1" dirty="0"/>
              <a:t>tanto los nodos como las relaciones de dicho subgrafo</a:t>
            </a:r>
          </a:p>
        </p:txBody>
      </p:sp>
    </p:spTree>
    <p:extLst>
      <p:ext uri="{BB962C8B-B14F-4D97-AF65-F5344CB8AC3E}">
        <p14:creationId xmlns:p14="http://schemas.microsoft.com/office/powerpoint/2010/main" val="1946066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9514F33-50C7-4BF2-BA2D-318620419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E8AF165-BABA-4262-AC56-6DB2C0AD985F}"/>
              </a:ext>
            </a:extLst>
          </p:cNvPr>
          <p:cNvSpPr/>
          <p:nvPr/>
        </p:nvSpPr>
        <p:spPr>
          <a:xfrm>
            <a:off x="2806839" y="4793958"/>
            <a:ext cx="8135816" cy="147732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Fira Code"/>
              </a:rPr>
              <a:t>** </a:t>
            </a:r>
            <a:r>
              <a:rPr lang="en-US" dirty="0" err="1">
                <a:latin typeface="Fira Code"/>
              </a:rPr>
              <a:t>seleccción</a:t>
            </a:r>
            <a:r>
              <a:rPr lang="en-US" dirty="0">
                <a:latin typeface="Fira Code"/>
              </a:rPr>
              <a:t> por </a:t>
            </a:r>
            <a:r>
              <a:rPr lang="en-US" dirty="0" err="1">
                <a:latin typeface="Fira Code"/>
              </a:rPr>
              <a:t>lista</a:t>
            </a:r>
            <a:r>
              <a:rPr lang="en-US" dirty="0">
                <a:latin typeface="Fira Code"/>
              </a:rPr>
              <a:t>: </a:t>
            </a:r>
            <a:r>
              <a:rPr lang="en-US" dirty="0" err="1">
                <a:latin typeface="Fira Code"/>
              </a:rPr>
              <a:t>elegir</a:t>
            </a:r>
            <a:r>
              <a:rPr lang="en-US" dirty="0">
                <a:latin typeface="Fira Code"/>
              </a:rPr>
              <a:t> </a:t>
            </a:r>
            <a:r>
              <a:rPr lang="en-US" dirty="0" err="1">
                <a:latin typeface="Fira Code"/>
              </a:rPr>
              <a:t>nodos</a:t>
            </a:r>
            <a:r>
              <a:rPr lang="en-US" dirty="0">
                <a:latin typeface="Fira Code"/>
              </a:rPr>
              <a:t> </a:t>
            </a:r>
            <a:r>
              <a:rPr lang="en-US" b="1" dirty="0">
                <a:latin typeface="Fira Code"/>
              </a:rPr>
              <a:t>:Person</a:t>
            </a:r>
            <a:r>
              <a:rPr lang="en-US" dirty="0">
                <a:latin typeface="Fira Code"/>
              </a:rPr>
              <a:t> </a:t>
            </a:r>
            <a:r>
              <a:rPr lang="en-US" dirty="0" err="1">
                <a:latin typeface="Fira Code"/>
              </a:rPr>
              <a:t>cuya</a:t>
            </a:r>
            <a:r>
              <a:rPr lang="en-US" dirty="0">
                <a:latin typeface="Fira Code"/>
              </a:rPr>
              <a:t> </a:t>
            </a:r>
            <a:r>
              <a:rPr lang="en-US" dirty="0" err="1">
                <a:latin typeface="Fira Code"/>
              </a:rPr>
              <a:t>propiedad</a:t>
            </a:r>
            <a:r>
              <a:rPr lang="en-US" dirty="0">
                <a:latin typeface="Fira Code"/>
              </a:rPr>
              <a:t> </a:t>
            </a:r>
            <a:r>
              <a:rPr lang="en-US" b="1" dirty="0">
                <a:latin typeface="Fira Code"/>
              </a:rPr>
              <a:t>name </a:t>
            </a:r>
            <a:r>
              <a:rPr lang="en-US" dirty="0">
                <a:latin typeface="Fira Code"/>
              </a:rPr>
              <a:t>sea </a:t>
            </a:r>
            <a:r>
              <a:rPr lang="en-US" dirty="0" err="1">
                <a:latin typeface="Fira Code"/>
              </a:rPr>
              <a:t>alguno</a:t>
            </a:r>
            <a:r>
              <a:rPr lang="en-US" dirty="0">
                <a:latin typeface="Fira Code"/>
              </a:rPr>
              <a:t> de los </a:t>
            </a:r>
            <a:r>
              <a:rPr lang="en-US" dirty="0" err="1">
                <a:latin typeface="Fira Code"/>
              </a:rPr>
              <a:t>valores</a:t>
            </a:r>
            <a:r>
              <a:rPr lang="en-US" dirty="0">
                <a:latin typeface="Fira Code"/>
              </a:rPr>
              <a:t> de la </a:t>
            </a:r>
            <a:r>
              <a:rPr lang="en-US" dirty="0" err="1">
                <a:latin typeface="Fira Code"/>
              </a:rPr>
              <a:t>lista</a:t>
            </a:r>
            <a:r>
              <a:rPr lang="en-US" dirty="0">
                <a:latin typeface="Fira Code"/>
              </a:rPr>
              <a:t> </a:t>
            </a:r>
            <a:r>
              <a:rPr lang="en-US" dirty="0" err="1">
                <a:latin typeface="Fira Code"/>
              </a:rPr>
              <a:t>especificada</a:t>
            </a:r>
            <a:r>
              <a:rPr lang="en-US" dirty="0">
                <a:latin typeface="Fira Code"/>
              </a:rPr>
              <a:t> **</a:t>
            </a:r>
          </a:p>
          <a:p>
            <a:r>
              <a:rPr lang="en-US" dirty="0">
                <a:latin typeface="Fira Code"/>
              </a:rPr>
              <a:t>MATCH (</a:t>
            </a:r>
            <a:r>
              <a:rPr lang="en-US" dirty="0" err="1">
                <a:latin typeface="Fira Code"/>
              </a:rPr>
              <a:t>n:Person</a:t>
            </a:r>
            <a:r>
              <a:rPr lang="en-US" dirty="0">
                <a:latin typeface="Fira Code"/>
              </a:rPr>
              <a:t>) WHERE n.name in </a:t>
            </a:r>
            <a:r>
              <a:rPr lang="en-US" b="1" dirty="0">
                <a:latin typeface="Fira Code"/>
              </a:rPr>
              <a:t>["Keanu Reeves", "</a:t>
            </a:r>
            <a:r>
              <a:rPr lang="en-US" b="1" dirty="0" err="1">
                <a:latin typeface="Fira Code"/>
              </a:rPr>
              <a:t>JuanK</a:t>
            </a:r>
            <a:r>
              <a:rPr lang="en-US" b="1" dirty="0">
                <a:latin typeface="Fira Code"/>
              </a:rPr>
              <a:t> Flores"] </a:t>
            </a:r>
            <a:r>
              <a:rPr lang="en-US" dirty="0">
                <a:latin typeface="Fira Code"/>
              </a:rPr>
              <a:t>RETURN n LIMIT 25</a:t>
            </a:r>
          </a:p>
          <a:p>
            <a:r>
              <a:rPr lang="en-US" dirty="0">
                <a:latin typeface="Fira Code"/>
              </a:rPr>
              <a:t>--- </a:t>
            </a:r>
            <a:r>
              <a:rPr lang="en-US" dirty="0" err="1">
                <a:latin typeface="Fira Code"/>
              </a:rPr>
              <a:t>Procederemos</a:t>
            </a:r>
            <a:r>
              <a:rPr lang="en-US" dirty="0">
                <a:latin typeface="Fira Code"/>
              </a:rPr>
              <a:t> a </a:t>
            </a:r>
            <a:r>
              <a:rPr lang="en-US" dirty="0" err="1">
                <a:latin typeface="Fira Code"/>
              </a:rPr>
              <a:t>borrarlos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4435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30F05FF-99CC-45E5-81DB-A086193CB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54F2A5B-6625-4C43-83FC-94CD7B67B457}"/>
              </a:ext>
            </a:extLst>
          </p:cNvPr>
          <p:cNvSpPr/>
          <p:nvPr/>
        </p:nvSpPr>
        <p:spPr>
          <a:xfrm>
            <a:off x="2806838" y="4793958"/>
            <a:ext cx="8839201" cy="89255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MATCH (</a:t>
            </a:r>
            <a:r>
              <a:rPr lang="en-US" sz="1600" b="1" dirty="0" err="1">
                <a:latin typeface="Consolas" panose="020B0609020204030204" pitchFamily="49" charset="0"/>
              </a:rPr>
              <a:t>n:Person</a:t>
            </a:r>
            <a:r>
              <a:rPr lang="en-US" sz="1600" b="1" dirty="0">
                <a:latin typeface="Consolas" panose="020B0609020204030204" pitchFamily="49" charset="0"/>
              </a:rPr>
              <a:t>) WHERE n.name in ["Keanu Reeves", "</a:t>
            </a:r>
            <a:r>
              <a:rPr lang="en-US" sz="1600" b="1" dirty="0" err="1">
                <a:latin typeface="Consolas" panose="020B0609020204030204" pitchFamily="49" charset="0"/>
              </a:rPr>
              <a:t>JuanK</a:t>
            </a:r>
            <a:r>
              <a:rPr lang="en-US" sz="1600" b="1" dirty="0">
                <a:latin typeface="Consolas" panose="020B0609020204030204" pitchFamily="49" charset="0"/>
              </a:rPr>
              <a:t> Flores"] DELETE n </a:t>
            </a:r>
          </a:p>
          <a:p>
            <a:r>
              <a:rPr lang="en-US" dirty="0">
                <a:latin typeface="Fira Code"/>
              </a:rPr>
              <a:t>** </a:t>
            </a:r>
            <a:r>
              <a:rPr lang="en-US" dirty="0" err="1">
                <a:latin typeface="Fira Code"/>
              </a:rPr>
              <a:t>Uso</a:t>
            </a:r>
            <a:r>
              <a:rPr lang="en-US" dirty="0">
                <a:latin typeface="Fira Code"/>
              </a:rPr>
              <a:t> </a:t>
            </a:r>
            <a:r>
              <a:rPr lang="en-US" dirty="0" err="1">
                <a:latin typeface="Fira Code"/>
              </a:rPr>
              <a:t>seguido</a:t>
            </a:r>
            <a:r>
              <a:rPr lang="en-US" dirty="0">
                <a:latin typeface="Fira Code"/>
              </a:rPr>
              <a:t> de DELETE n para </a:t>
            </a:r>
            <a:r>
              <a:rPr lang="en-US" dirty="0" err="1">
                <a:latin typeface="Fira Code"/>
              </a:rPr>
              <a:t>borrar</a:t>
            </a:r>
            <a:r>
              <a:rPr lang="en-US" dirty="0">
                <a:latin typeface="Fira Code"/>
              </a:rPr>
              <a:t> los </a:t>
            </a:r>
            <a:r>
              <a:rPr lang="en-US" dirty="0" err="1">
                <a:latin typeface="Fira Code"/>
              </a:rPr>
              <a:t>nodos</a:t>
            </a:r>
            <a:r>
              <a:rPr lang="en-US" dirty="0">
                <a:latin typeface="Fira Code"/>
              </a:rPr>
              <a:t> </a:t>
            </a:r>
            <a:r>
              <a:rPr lang="en-US" b="1" dirty="0">
                <a:latin typeface="Fira Code"/>
              </a:rPr>
              <a:t>n </a:t>
            </a:r>
            <a:r>
              <a:rPr lang="en-US" dirty="0" err="1">
                <a:latin typeface="Fira Code"/>
              </a:rPr>
              <a:t>seleccionados</a:t>
            </a:r>
            <a:endParaRPr lang="en-US" dirty="0">
              <a:latin typeface="Fira Code"/>
            </a:endParaRPr>
          </a:p>
          <a:p>
            <a:r>
              <a:rPr lang="en-US" dirty="0">
                <a:latin typeface="Fira Code"/>
              </a:rPr>
              <a:t>--- </a:t>
            </a:r>
            <a:r>
              <a:rPr lang="en-US" dirty="0" err="1">
                <a:latin typeface="Fira Code"/>
              </a:rPr>
              <a:t>Borrados</a:t>
            </a:r>
            <a:r>
              <a:rPr lang="en-US" dirty="0">
                <a:latin typeface="Fira Code"/>
              </a:rPr>
              <a:t> 2 </a:t>
            </a:r>
            <a:r>
              <a:rPr lang="en-US" dirty="0" err="1">
                <a:latin typeface="Fira Code"/>
              </a:rPr>
              <a:t>nodos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2951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20DAA8E-A653-45DB-8498-054151216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" t="8791" r="4724" b="35385"/>
          <a:stretch/>
        </p:blipFill>
        <p:spPr>
          <a:xfrm>
            <a:off x="150725" y="155750"/>
            <a:ext cx="9622972" cy="319180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41D3BB0-605B-44A4-A524-2A8780354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79" r="851" b="37436"/>
          <a:stretch/>
        </p:blipFill>
        <p:spPr>
          <a:xfrm>
            <a:off x="150726" y="3480078"/>
            <a:ext cx="9596176" cy="322217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4FFCF13-D04A-4913-AD0C-4937B90C8DCF}"/>
              </a:ext>
            </a:extLst>
          </p:cNvPr>
          <p:cNvSpPr txBox="1"/>
          <p:nvPr/>
        </p:nvSpPr>
        <p:spPr>
          <a:xfrm>
            <a:off x="4230356" y="1296237"/>
            <a:ext cx="354706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Antes de borrar…2c nodos :</a:t>
            </a:r>
            <a:r>
              <a:rPr lang="es-ES" dirty="0" err="1"/>
              <a:t>Person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893651-C802-433E-A7D4-DC3423A5C44F}"/>
              </a:ext>
            </a:extLst>
          </p:cNvPr>
          <p:cNvSpPr txBox="1"/>
          <p:nvPr/>
        </p:nvSpPr>
        <p:spPr>
          <a:xfrm>
            <a:off x="4230355" y="5052645"/>
            <a:ext cx="5225143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DESPUÉS de borrar con .</a:t>
            </a:r>
            <a:r>
              <a:rPr lang="es-ES" dirty="0" err="1"/>
              <a:t>delete</a:t>
            </a:r>
            <a:r>
              <a:rPr lang="es-ES" dirty="0"/>
              <a:t>() ** …borrado el “subgrafo”. </a:t>
            </a:r>
          </a:p>
          <a:p>
            <a:r>
              <a:rPr lang="es-ES" dirty="0"/>
              <a:t> Es decir, </a:t>
            </a:r>
            <a:r>
              <a:rPr lang="es-ES" b="1" dirty="0"/>
              <a:t>tanto los nodos como las relaciones de dicho subgrafo</a:t>
            </a:r>
          </a:p>
        </p:txBody>
      </p:sp>
    </p:spTree>
    <p:extLst>
      <p:ext uri="{BB962C8B-B14F-4D97-AF65-F5344CB8AC3E}">
        <p14:creationId xmlns:p14="http://schemas.microsoft.com/office/powerpoint/2010/main" val="15232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B115885-E63E-41BA-9D63-BB13F406F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16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1E839-FB2D-452C-B87C-722AA965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SUMINISTRO GLOBAL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6EFC4C-5498-4EA5-9124-06C6C58B6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MATERIALES - </a:t>
            </a:r>
            <a:r>
              <a:rPr lang="es-ES" b="1" dirty="0"/>
              <a:t>BRUTOS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8007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AC670DA-65B3-4A8E-9518-9DC8618E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ABEDAEC-C1AC-4899-9693-D6282C83EB63}"/>
              </a:ext>
            </a:extLst>
          </p:cNvPr>
          <p:cNvSpPr/>
          <p:nvPr/>
        </p:nvSpPr>
        <p:spPr>
          <a:xfrm>
            <a:off x="6225540" y="1505635"/>
            <a:ext cx="6096000" cy="523220"/>
          </a:xfrm>
          <a:prstGeom prst="rect">
            <a:avLst/>
          </a:prstGeom>
          <a:solidFill>
            <a:schemeClr val="accent4"/>
          </a:solidFill>
        </p:spPr>
        <p:txBody>
          <a:bodyPr>
            <a:spAutoFit/>
          </a:bodyPr>
          <a:lstStyle/>
          <a:p>
            <a:r>
              <a:rPr lang="es-ES" sz="1400" dirty="0"/>
              <a:t>http://localhost:8888/notebooks/Documents/jcfddatos/temp/</a:t>
            </a:r>
            <a:r>
              <a:rPr lang="es-ES" sz="1400" b="1" dirty="0"/>
              <a:t>TFM_py2neo_Materiales_LAST.ipynb</a:t>
            </a:r>
          </a:p>
        </p:txBody>
      </p:sp>
    </p:spTree>
    <p:extLst>
      <p:ext uri="{BB962C8B-B14F-4D97-AF65-F5344CB8AC3E}">
        <p14:creationId xmlns:p14="http://schemas.microsoft.com/office/powerpoint/2010/main" val="2598743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094E645-3FD9-44B1-A784-628AA7D98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4EFA134-53FC-49E6-8E4C-3A78A3423B51}"/>
              </a:ext>
            </a:extLst>
          </p:cNvPr>
          <p:cNvSpPr txBox="1"/>
          <p:nvPr/>
        </p:nvSpPr>
        <p:spPr>
          <a:xfrm>
            <a:off x="5579096" y="5266257"/>
            <a:ext cx="354706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Creados los 78 materiales BRUTOS</a:t>
            </a:r>
          </a:p>
        </p:txBody>
      </p:sp>
    </p:spTree>
    <p:extLst>
      <p:ext uri="{BB962C8B-B14F-4D97-AF65-F5344CB8AC3E}">
        <p14:creationId xmlns:p14="http://schemas.microsoft.com/office/powerpoint/2010/main" val="2694191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1E839-FB2D-452C-B87C-722AA965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SUMINISTRO GLOBAL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6EFC4C-5498-4EA5-9124-06C6C58B6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MATERIALES - </a:t>
            </a:r>
            <a:r>
              <a:rPr lang="es-ES" b="1" dirty="0"/>
              <a:t>REFINADOS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1486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A9EA543-EB86-468A-A0B2-DA3ACCCF1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40" y="1565910"/>
            <a:ext cx="9408160" cy="529209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CA8A803-81D4-487F-8646-82FF164E1368}"/>
              </a:ext>
            </a:extLst>
          </p:cNvPr>
          <p:cNvSpPr/>
          <p:nvPr/>
        </p:nvSpPr>
        <p:spPr>
          <a:xfrm>
            <a:off x="321056" y="0"/>
            <a:ext cx="6096000" cy="738664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MATCH (</a:t>
            </a:r>
            <a:r>
              <a:rPr lang="en-US" sz="1400" dirty="0" err="1"/>
              <a:t>n:</a:t>
            </a:r>
            <a:r>
              <a:rPr lang="en-US" sz="1400" dirty="0" err="1">
                <a:solidFill>
                  <a:srgbClr val="FF0000"/>
                </a:solidFill>
              </a:rPr>
              <a:t>MaterialB</a:t>
            </a:r>
            <a:r>
              <a:rPr lang="en-US" sz="1400" dirty="0"/>
              <a:t>)</a:t>
            </a:r>
          </a:p>
          <a:p>
            <a:r>
              <a:rPr lang="en-US" sz="1400" dirty="0"/>
              <a:t>WHERE n.name ENDS WITH </a:t>
            </a:r>
            <a:r>
              <a:rPr lang="en-US" sz="1400" b="1" dirty="0"/>
              <a:t>'_REF</a:t>
            </a:r>
            <a:r>
              <a:rPr lang="en-US" sz="1400" dirty="0"/>
              <a:t>'</a:t>
            </a:r>
          </a:p>
          <a:p>
            <a:r>
              <a:rPr lang="en-US" sz="1400" dirty="0"/>
              <a:t>RETURN n</a:t>
            </a:r>
            <a:endParaRPr lang="es-ES" sz="14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97B1CDB-C03A-47A3-B418-E86EE11274EA}"/>
              </a:ext>
            </a:extLst>
          </p:cNvPr>
          <p:cNvSpPr/>
          <p:nvPr/>
        </p:nvSpPr>
        <p:spPr>
          <a:xfrm>
            <a:off x="321056" y="782955"/>
            <a:ext cx="6096000" cy="738664"/>
          </a:xfrm>
          <a:prstGeom prst="rect">
            <a:avLst/>
          </a:prstGeom>
          <a:solidFill>
            <a:schemeClr val="accent4"/>
          </a:solidFill>
        </p:spPr>
        <p:txBody>
          <a:bodyPr>
            <a:spAutoFit/>
          </a:bodyPr>
          <a:lstStyle/>
          <a:p>
            <a:r>
              <a:rPr lang="en-US" sz="1400" dirty="0"/>
              <a:t>MATCH (</a:t>
            </a:r>
            <a:r>
              <a:rPr lang="en-US" sz="1400" dirty="0" err="1"/>
              <a:t>n:MaterialB</a:t>
            </a:r>
            <a:r>
              <a:rPr lang="en-US" sz="1400" dirty="0"/>
              <a:t>)</a:t>
            </a:r>
          </a:p>
          <a:p>
            <a:r>
              <a:rPr lang="en-US" sz="1400" dirty="0"/>
              <a:t>WHERE n.name ENDS WITH '_REF'</a:t>
            </a:r>
          </a:p>
          <a:p>
            <a:r>
              <a:rPr lang="en-US" sz="1400" dirty="0"/>
              <a:t>DELETE n</a:t>
            </a: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304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7125FB4-1B43-4399-BDC5-EE8E662E6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5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EFB3E21-80D4-474E-9A61-651C7E8CC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1805736-AA93-48EB-AAC8-01DC358F4E4C}"/>
              </a:ext>
            </a:extLst>
          </p:cNvPr>
          <p:cNvSpPr/>
          <p:nvPr/>
        </p:nvSpPr>
        <p:spPr>
          <a:xfrm>
            <a:off x="321056" y="782955"/>
            <a:ext cx="6096000" cy="307777"/>
          </a:xfrm>
          <a:prstGeom prst="rect">
            <a:avLst/>
          </a:prstGeom>
          <a:solidFill>
            <a:schemeClr val="accent4"/>
          </a:solidFill>
        </p:spPr>
        <p:txBody>
          <a:bodyPr>
            <a:spAutoFit/>
          </a:bodyPr>
          <a:lstStyle/>
          <a:p>
            <a:r>
              <a:rPr lang="en-US" sz="1400" dirty="0"/>
              <a:t>Vista de material </a:t>
            </a:r>
            <a:r>
              <a:rPr lang="en-US" sz="1400" dirty="0" err="1"/>
              <a:t>bruto</a:t>
            </a:r>
            <a:r>
              <a:rPr lang="en-US" sz="1400" dirty="0"/>
              <a:t> </a:t>
            </a:r>
            <a:r>
              <a:rPr lang="en-US" sz="1400" dirty="0" err="1"/>
              <a:t>cargado</a:t>
            </a:r>
            <a:r>
              <a:rPr lang="en-US" sz="1400" dirty="0"/>
              <a:t> … (Magnesite)</a:t>
            </a: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575164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38B0733-9222-4C84-8FFC-762E8155F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81F8146-4E37-4F25-95CA-340863C51070}"/>
              </a:ext>
            </a:extLst>
          </p:cNvPr>
          <p:cNvSpPr/>
          <p:nvPr/>
        </p:nvSpPr>
        <p:spPr>
          <a:xfrm>
            <a:off x="321056" y="782955"/>
            <a:ext cx="6096000" cy="307777"/>
          </a:xfrm>
          <a:prstGeom prst="rect">
            <a:avLst/>
          </a:prstGeom>
          <a:solidFill>
            <a:schemeClr val="accent4"/>
          </a:solidFill>
        </p:spPr>
        <p:txBody>
          <a:bodyPr>
            <a:spAutoFit/>
          </a:bodyPr>
          <a:lstStyle/>
          <a:p>
            <a:r>
              <a:rPr lang="en-US" sz="1400" dirty="0"/>
              <a:t>Vista de material REFINADO </a:t>
            </a:r>
            <a:r>
              <a:rPr lang="en-US" sz="1400" dirty="0" err="1"/>
              <a:t>cargado</a:t>
            </a:r>
            <a:r>
              <a:rPr lang="en-US" sz="1400" dirty="0"/>
              <a:t> … (</a:t>
            </a:r>
            <a:r>
              <a:rPr lang="en-US" sz="1400" dirty="0" err="1"/>
              <a:t>Magnesite_REF</a:t>
            </a:r>
            <a:r>
              <a:rPr lang="en-US" sz="1400" dirty="0"/>
              <a:t>)</a:t>
            </a: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70164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AA6D704-07F9-441E-9B96-C99105898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D3E5A21-6091-44A7-9E52-82FD17B13512}"/>
              </a:ext>
            </a:extLst>
          </p:cNvPr>
          <p:cNvSpPr/>
          <p:nvPr/>
        </p:nvSpPr>
        <p:spPr>
          <a:xfrm>
            <a:off x="321056" y="782955"/>
            <a:ext cx="10087864" cy="30777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Vista de material REFINADO </a:t>
            </a:r>
            <a:r>
              <a:rPr lang="en-US" sz="1400" dirty="0" err="1"/>
              <a:t>cargado</a:t>
            </a:r>
            <a:r>
              <a:rPr lang="en-US" sz="1400" dirty="0"/>
              <a:t> … (</a:t>
            </a:r>
            <a:r>
              <a:rPr lang="en-US" sz="1400" dirty="0" err="1"/>
              <a:t>Magnesite_REF</a:t>
            </a:r>
            <a:r>
              <a:rPr lang="en-US" sz="1400" dirty="0"/>
              <a:t>) – </a:t>
            </a:r>
            <a:r>
              <a:rPr lang="en-US" sz="1400" dirty="0" err="1"/>
              <a:t>Tamaño</a:t>
            </a:r>
            <a:r>
              <a:rPr lang="en-US" sz="1400" dirty="0"/>
              <a:t> </a:t>
            </a:r>
            <a:r>
              <a:rPr lang="en-US" sz="1400" dirty="0" err="1"/>
              <a:t>ampliado</a:t>
            </a:r>
            <a:r>
              <a:rPr lang="en-US" sz="1400" dirty="0"/>
              <a:t> , color </a:t>
            </a:r>
            <a:r>
              <a:rPr lang="en-US" sz="1400" dirty="0" err="1"/>
              <a:t>azul</a:t>
            </a:r>
            <a:r>
              <a:rPr lang="en-US" sz="1400" dirty="0"/>
              <a:t> </a:t>
            </a:r>
            <a:r>
              <a:rPr lang="en-US" sz="1400" dirty="0" err="1"/>
              <a:t>más</a:t>
            </a:r>
            <a:r>
              <a:rPr lang="en-US" sz="1400" dirty="0"/>
              <a:t> </a:t>
            </a:r>
            <a:r>
              <a:rPr lang="en-US" sz="1400" dirty="0" err="1"/>
              <a:t>oscuro</a:t>
            </a: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66614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0DD7DC1-8EC3-458C-AD35-CC1A5C649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7328F59-4F7C-412A-A93D-58ED0BCBBBA5}"/>
              </a:ext>
            </a:extLst>
          </p:cNvPr>
          <p:cNvSpPr/>
          <p:nvPr/>
        </p:nvSpPr>
        <p:spPr>
          <a:xfrm>
            <a:off x="321056" y="782955"/>
            <a:ext cx="10087864" cy="30777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Vista de material REFINADO </a:t>
            </a:r>
            <a:r>
              <a:rPr lang="en-US" sz="1400" dirty="0" err="1"/>
              <a:t>cargado</a:t>
            </a:r>
            <a:r>
              <a:rPr lang="en-US" sz="1400" dirty="0"/>
              <a:t> … color </a:t>
            </a:r>
            <a:r>
              <a:rPr lang="en-US" sz="1400" dirty="0" err="1"/>
              <a:t>azul</a:t>
            </a:r>
            <a:r>
              <a:rPr lang="en-US" sz="1400" dirty="0"/>
              <a:t> – TODOS los </a:t>
            </a:r>
            <a:r>
              <a:rPr lang="en-US" sz="1400" dirty="0" err="1"/>
              <a:t>nodos</a:t>
            </a:r>
            <a:r>
              <a:rPr lang="en-US" sz="1400" dirty="0"/>
              <a:t> de MATERIAL </a:t>
            </a:r>
            <a:r>
              <a:rPr lang="en-US" sz="1400" dirty="0" err="1"/>
              <a:t>refinado</a:t>
            </a:r>
            <a:r>
              <a:rPr lang="en-US" sz="1400" dirty="0"/>
              <a:t> </a:t>
            </a:r>
            <a:r>
              <a:rPr lang="en-US" sz="1400" dirty="0" err="1"/>
              <a:t>aparecen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 </a:t>
            </a:r>
            <a:r>
              <a:rPr lang="en-US" sz="1400" dirty="0" err="1"/>
              <a:t>nube</a:t>
            </a:r>
            <a:r>
              <a:rPr lang="en-US" sz="1400" dirty="0"/>
              <a:t> circular</a:t>
            </a: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36441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8F488DE-4AFE-4DA8-914F-61EDB75DD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179FF40-6CE7-4207-A8AA-D81B65439924}"/>
              </a:ext>
            </a:extLst>
          </p:cNvPr>
          <p:cNvSpPr/>
          <p:nvPr/>
        </p:nvSpPr>
        <p:spPr>
          <a:xfrm>
            <a:off x="321056" y="782955"/>
            <a:ext cx="10087864" cy="338554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Error </a:t>
            </a:r>
            <a:r>
              <a:rPr lang="en-US" sz="1400" dirty="0" err="1"/>
              <a:t>generado</a:t>
            </a:r>
            <a:r>
              <a:rPr lang="en-US" sz="1400" dirty="0"/>
              <a:t> por la </a:t>
            </a:r>
            <a:r>
              <a:rPr lang="en-US" sz="1400" dirty="0" err="1"/>
              <a:t>comilla</a:t>
            </a:r>
            <a:r>
              <a:rPr lang="en-US" sz="1400" dirty="0"/>
              <a:t> / </a:t>
            </a:r>
            <a:r>
              <a:rPr lang="en-US" sz="1400" dirty="0" err="1"/>
              <a:t>apóstrofe</a:t>
            </a:r>
            <a:r>
              <a:rPr lang="en-US" sz="1400" dirty="0"/>
              <a:t> de Costa de </a:t>
            </a:r>
            <a:r>
              <a:rPr lang="en-US" sz="1400" dirty="0" err="1"/>
              <a:t>Marfil</a:t>
            </a:r>
            <a:r>
              <a:rPr lang="en-US" sz="1400" dirty="0"/>
              <a:t> (</a:t>
            </a:r>
            <a:r>
              <a:rPr lang="es-ES" sz="1400" dirty="0"/>
              <a:t>'</a:t>
            </a:r>
            <a:r>
              <a:rPr lang="es-ES" sz="1400" dirty="0" err="1"/>
              <a:t>Côte</a:t>
            </a:r>
            <a:r>
              <a:rPr lang="es-ES" sz="1400" dirty="0"/>
              <a:t> </a:t>
            </a:r>
            <a:r>
              <a:rPr lang="es-ES" sz="1400" dirty="0" err="1"/>
              <a:t>D'Ivoire</a:t>
            </a:r>
            <a:r>
              <a:rPr lang="es-ES" sz="1400" dirty="0"/>
              <a:t>' </a:t>
            </a:r>
            <a:r>
              <a:rPr lang="en-US" sz="1400" dirty="0"/>
              <a:t>) ; se cambia a </a:t>
            </a:r>
            <a:r>
              <a:rPr lang="es-ES" sz="1400" dirty="0"/>
              <a:t>‘</a:t>
            </a:r>
            <a:r>
              <a:rPr lang="es-ES" sz="1600" b="1" dirty="0"/>
              <a:t>Cote </a:t>
            </a:r>
            <a:r>
              <a:rPr lang="es-ES" sz="1600" b="1" dirty="0" err="1"/>
              <a:t>D_Ivoire</a:t>
            </a:r>
            <a:r>
              <a:rPr lang="es-ES" sz="1400" dirty="0"/>
              <a:t>’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países</a:t>
            </a:r>
            <a:r>
              <a:rPr lang="en-US" sz="1400" dirty="0"/>
              <a:t> y </a:t>
            </a:r>
            <a:r>
              <a:rPr lang="en-US" sz="1400" dirty="0" err="1"/>
              <a:t>etapas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488183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FB6B8DE-F9E7-4643-83EE-8F519F09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33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E5F19DC-9025-4E92-97A7-DB0AA00720EA}"/>
              </a:ext>
            </a:extLst>
          </p:cNvPr>
          <p:cNvSpPr/>
          <p:nvPr/>
        </p:nvSpPr>
        <p:spPr>
          <a:xfrm>
            <a:off x="274655" y="91670"/>
            <a:ext cx="1083882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#</a:t>
            </a:r>
            <a:r>
              <a:rPr lang="es-ES" dirty="0" err="1"/>
              <a:t>query</a:t>
            </a:r>
            <a:r>
              <a:rPr lang="es-ES" dirty="0"/>
              <a:t> de conexión de prueba sin errores</a:t>
            </a:r>
          </a:p>
          <a:p>
            <a:r>
              <a:rPr lang="es-ES" dirty="0"/>
              <a:t># </a:t>
            </a:r>
            <a:r>
              <a:rPr lang="es-ES" dirty="0">
                <a:highlight>
                  <a:srgbClr val="FFFF00"/>
                </a:highlight>
              </a:rPr>
              <a:t>verificar existencia de NODOS de Materiales Brutos y Refinados</a:t>
            </a:r>
          </a:p>
          <a:p>
            <a:r>
              <a:rPr lang="es-ES" dirty="0"/>
              <a:t>#--- cuenta los nodos con diferentes tipos de etiqueta y los une en una única salida, 1 fila por cada tipo (</a:t>
            </a:r>
            <a:r>
              <a:rPr lang="es-ES" dirty="0" err="1"/>
              <a:t>name</a:t>
            </a:r>
            <a:r>
              <a:rPr lang="es-ES" dirty="0"/>
              <a:t>, </a:t>
            </a:r>
            <a:r>
              <a:rPr lang="es-ES" dirty="0" err="1"/>
              <a:t>cnt</a:t>
            </a:r>
            <a:r>
              <a:rPr lang="es-ES" dirty="0"/>
              <a:t>)</a:t>
            </a:r>
          </a:p>
          <a:p>
            <a:endParaRPr lang="es-ES" dirty="0"/>
          </a:p>
          <a:p>
            <a:r>
              <a:rPr lang="en-US" b="1" dirty="0" err="1"/>
              <a:t>queryPRB</a:t>
            </a:r>
            <a:r>
              <a:rPr lang="en-US" b="1" dirty="0"/>
              <a:t>= "MATCH (n)                                    \</a:t>
            </a:r>
          </a:p>
          <a:p>
            <a:r>
              <a:rPr lang="en-US" b="1" dirty="0"/>
              <a:t>RETURN labels (n)[0] as name, count (n) as </a:t>
            </a:r>
            <a:r>
              <a:rPr lang="en-US" b="1" dirty="0" err="1"/>
              <a:t>Ntotal</a:t>
            </a:r>
            <a:r>
              <a:rPr lang="en-US" b="1" dirty="0"/>
              <a:t>       \</a:t>
            </a:r>
          </a:p>
          <a:p>
            <a:r>
              <a:rPr lang="en-US" b="1" dirty="0"/>
              <a:t>UNION MATCH (n)                                         \</a:t>
            </a:r>
          </a:p>
          <a:p>
            <a:r>
              <a:rPr lang="en-US" b="1" dirty="0"/>
              <a:t>WITH labels (n)[1] as name, count (n) as </a:t>
            </a:r>
            <a:r>
              <a:rPr lang="en-US" b="1" dirty="0" err="1"/>
              <a:t>Ntotal</a:t>
            </a:r>
            <a:r>
              <a:rPr lang="en-US" b="1" dirty="0"/>
              <a:t>         \</a:t>
            </a:r>
          </a:p>
          <a:p>
            <a:r>
              <a:rPr lang="en-US" b="1" dirty="0"/>
              <a:t>WHERE name IS NOT NULL                                  \</a:t>
            </a:r>
          </a:p>
          <a:p>
            <a:r>
              <a:rPr lang="en-US" b="1" dirty="0"/>
              <a:t>RETURN name, </a:t>
            </a:r>
            <a:r>
              <a:rPr lang="en-US" b="1" dirty="0" err="1"/>
              <a:t>Ntotal</a:t>
            </a:r>
            <a:r>
              <a:rPr lang="en-US" b="1" dirty="0"/>
              <a:t>                                     \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UNION MATCH (n)                                         </a:t>
            </a:r>
            <a:r>
              <a:rPr lang="en-US" b="1" dirty="0"/>
              <a:t>\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WITH labels (n)[2] as name, count (n) as </a:t>
            </a:r>
            <a:r>
              <a:rPr lang="en-US" b="1" i="1" dirty="0" err="1">
                <a:solidFill>
                  <a:srgbClr val="FF0000"/>
                </a:solidFill>
              </a:rPr>
              <a:t>Ntotal</a:t>
            </a:r>
            <a:r>
              <a:rPr lang="en-US" b="1" i="1" dirty="0">
                <a:solidFill>
                  <a:srgbClr val="FF0000"/>
                </a:solidFill>
              </a:rPr>
              <a:t>         \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WHERE name IS NOT NULL                                  \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RETURN  name, </a:t>
            </a:r>
            <a:r>
              <a:rPr lang="en-US" b="1" i="1" dirty="0" err="1">
                <a:solidFill>
                  <a:srgbClr val="FF0000"/>
                </a:solidFill>
              </a:rPr>
              <a:t>Ntotal</a:t>
            </a:r>
            <a:r>
              <a:rPr lang="en-US" b="1" i="1" dirty="0">
                <a:solidFill>
                  <a:srgbClr val="FF0000"/>
                </a:solidFill>
              </a:rPr>
              <a:t>                                    </a:t>
            </a:r>
            <a:r>
              <a:rPr lang="en-US" b="1" dirty="0"/>
              <a:t>\</a:t>
            </a:r>
          </a:p>
          <a:p>
            <a:r>
              <a:rPr lang="en-US" b="1" dirty="0"/>
              <a:t>"</a:t>
            </a:r>
            <a:r>
              <a:rPr lang="es-ES" dirty="0"/>
              <a:t>graph_test01.run(</a:t>
            </a:r>
            <a:r>
              <a:rPr lang="es-ES" dirty="0" err="1"/>
              <a:t>queryPRB</a:t>
            </a:r>
            <a:r>
              <a:rPr lang="es-E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8188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8631BC8-D380-41DC-AF5D-D1B7AA834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760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AD27B74-31FE-4521-8E26-18C4D4892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7404C369-9B6B-4BB2-97E4-21BC3417DB85}"/>
              </a:ext>
            </a:extLst>
          </p:cNvPr>
          <p:cNvSpPr/>
          <p:nvPr/>
        </p:nvSpPr>
        <p:spPr>
          <a:xfrm>
            <a:off x="6534778" y="1977243"/>
            <a:ext cx="6096000" cy="3416320"/>
          </a:xfrm>
          <a:prstGeom prst="rect">
            <a:avLst/>
          </a:prstGeom>
          <a:solidFill>
            <a:schemeClr val="accent4"/>
          </a:solidFill>
        </p:spPr>
        <p:txBody>
          <a:bodyPr>
            <a:spAutoFit/>
          </a:bodyPr>
          <a:lstStyle/>
          <a:p>
            <a:r>
              <a:rPr lang="es-ES" sz="1200" dirty="0">
                <a:latin typeface="Consolas" panose="020B0609020204030204" pitchFamily="49" charset="0"/>
              </a:rPr>
              <a:t>#validamos que todos los nodos se han creado (hasta este paso)</a:t>
            </a:r>
          </a:p>
          <a:p>
            <a:r>
              <a:rPr lang="es-ES" sz="1200" dirty="0" err="1">
                <a:latin typeface="Consolas" panose="020B0609020204030204" pitchFamily="49" charset="0"/>
              </a:rPr>
              <a:t>queryPRB</a:t>
            </a:r>
            <a:r>
              <a:rPr lang="es-ES" sz="1200" dirty="0">
                <a:latin typeface="Consolas" panose="020B0609020204030204" pitchFamily="49" charset="0"/>
              </a:rPr>
              <a:t>= "MATCH (n)                                    \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RETURN </a:t>
            </a:r>
            <a:r>
              <a:rPr lang="es-ES" sz="1200" dirty="0" err="1">
                <a:latin typeface="Consolas" panose="020B0609020204030204" pitchFamily="49" charset="0"/>
              </a:rPr>
              <a:t>labels</a:t>
            </a:r>
            <a:r>
              <a:rPr lang="es-ES" sz="1200" dirty="0">
                <a:latin typeface="Consolas" panose="020B0609020204030204" pitchFamily="49" charset="0"/>
              </a:rPr>
              <a:t> (n)[0] as </a:t>
            </a:r>
            <a:r>
              <a:rPr lang="es-ES" sz="1200" dirty="0" err="1">
                <a:latin typeface="Consolas" panose="020B0609020204030204" pitchFamily="49" charset="0"/>
              </a:rPr>
              <a:t>name</a:t>
            </a:r>
            <a:r>
              <a:rPr lang="es-ES" sz="1200" dirty="0">
                <a:latin typeface="Consolas" panose="020B0609020204030204" pitchFamily="49" charset="0"/>
              </a:rPr>
              <a:t>, </a:t>
            </a:r>
            <a:r>
              <a:rPr lang="es-ES" sz="1200" dirty="0" err="1">
                <a:latin typeface="Consolas" panose="020B0609020204030204" pitchFamily="49" charset="0"/>
              </a:rPr>
              <a:t>count</a:t>
            </a:r>
            <a:r>
              <a:rPr lang="es-ES" sz="1200" dirty="0">
                <a:latin typeface="Consolas" panose="020B0609020204030204" pitchFamily="49" charset="0"/>
              </a:rPr>
              <a:t> (n) as </a:t>
            </a:r>
            <a:r>
              <a:rPr lang="es-ES" sz="1200" dirty="0" err="1">
                <a:latin typeface="Consolas" panose="020B0609020204030204" pitchFamily="49" charset="0"/>
              </a:rPr>
              <a:t>Ntotal</a:t>
            </a:r>
            <a:r>
              <a:rPr lang="es-ES" sz="1200" dirty="0">
                <a:latin typeface="Consolas" panose="020B0609020204030204" pitchFamily="49" charset="0"/>
              </a:rPr>
              <a:t>       \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UNION MATCH (n)                                         \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WITH </a:t>
            </a:r>
            <a:r>
              <a:rPr lang="es-ES" sz="1200" dirty="0" err="1">
                <a:latin typeface="Consolas" panose="020B0609020204030204" pitchFamily="49" charset="0"/>
              </a:rPr>
              <a:t>labels</a:t>
            </a:r>
            <a:r>
              <a:rPr lang="es-ES" sz="1200" dirty="0">
                <a:latin typeface="Consolas" panose="020B0609020204030204" pitchFamily="49" charset="0"/>
              </a:rPr>
              <a:t> (n)[1] as </a:t>
            </a:r>
            <a:r>
              <a:rPr lang="es-ES" sz="1200" dirty="0" err="1">
                <a:latin typeface="Consolas" panose="020B0609020204030204" pitchFamily="49" charset="0"/>
              </a:rPr>
              <a:t>name</a:t>
            </a:r>
            <a:r>
              <a:rPr lang="es-ES" sz="1200" dirty="0">
                <a:latin typeface="Consolas" panose="020B0609020204030204" pitchFamily="49" charset="0"/>
              </a:rPr>
              <a:t>, </a:t>
            </a:r>
            <a:r>
              <a:rPr lang="es-ES" sz="1200" dirty="0" err="1">
                <a:latin typeface="Consolas" panose="020B0609020204030204" pitchFamily="49" charset="0"/>
              </a:rPr>
              <a:t>count</a:t>
            </a:r>
            <a:r>
              <a:rPr lang="es-ES" sz="1200" dirty="0">
                <a:latin typeface="Consolas" panose="020B0609020204030204" pitchFamily="49" charset="0"/>
              </a:rPr>
              <a:t> (n) as </a:t>
            </a:r>
            <a:r>
              <a:rPr lang="es-ES" sz="1200" dirty="0" err="1">
                <a:latin typeface="Consolas" panose="020B0609020204030204" pitchFamily="49" charset="0"/>
              </a:rPr>
              <a:t>Ntotal</a:t>
            </a:r>
            <a:r>
              <a:rPr lang="es-ES" sz="1200" dirty="0">
                <a:latin typeface="Consolas" panose="020B0609020204030204" pitchFamily="49" charset="0"/>
              </a:rPr>
              <a:t>         \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WHERE </a:t>
            </a:r>
            <a:r>
              <a:rPr lang="es-ES" sz="1200" dirty="0" err="1">
                <a:latin typeface="Consolas" panose="020B0609020204030204" pitchFamily="49" charset="0"/>
              </a:rPr>
              <a:t>name</a:t>
            </a:r>
            <a:r>
              <a:rPr lang="es-ES" sz="1200" dirty="0">
                <a:latin typeface="Consolas" panose="020B0609020204030204" pitchFamily="49" charset="0"/>
              </a:rPr>
              <a:t> IS NOT NULL                                  \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RETURN </a:t>
            </a:r>
            <a:r>
              <a:rPr lang="es-ES" sz="1200" dirty="0" err="1">
                <a:latin typeface="Consolas" panose="020B0609020204030204" pitchFamily="49" charset="0"/>
              </a:rPr>
              <a:t>name</a:t>
            </a:r>
            <a:r>
              <a:rPr lang="es-ES" sz="1200" dirty="0">
                <a:latin typeface="Consolas" panose="020B0609020204030204" pitchFamily="49" charset="0"/>
              </a:rPr>
              <a:t>, </a:t>
            </a:r>
            <a:r>
              <a:rPr lang="es-ES" sz="1200" dirty="0" err="1">
                <a:latin typeface="Consolas" panose="020B0609020204030204" pitchFamily="49" charset="0"/>
              </a:rPr>
              <a:t>Ntotal</a:t>
            </a:r>
            <a:r>
              <a:rPr lang="es-ES" sz="1200" dirty="0">
                <a:latin typeface="Consolas" panose="020B0609020204030204" pitchFamily="49" charset="0"/>
              </a:rPr>
              <a:t>                                     \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UNION MATCH (n)                                         \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WITH </a:t>
            </a:r>
            <a:r>
              <a:rPr lang="es-ES" sz="1200" dirty="0" err="1">
                <a:latin typeface="Consolas" panose="020B0609020204030204" pitchFamily="49" charset="0"/>
              </a:rPr>
              <a:t>labels</a:t>
            </a:r>
            <a:r>
              <a:rPr lang="es-ES" sz="1200" dirty="0">
                <a:latin typeface="Consolas" panose="020B0609020204030204" pitchFamily="49" charset="0"/>
              </a:rPr>
              <a:t> (n)[2] as </a:t>
            </a:r>
            <a:r>
              <a:rPr lang="es-ES" sz="1200" dirty="0" err="1">
                <a:latin typeface="Consolas" panose="020B0609020204030204" pitchFamily="49" charset="0"/>
              </a:rPr>
              <a:t>name</a:t>
            </a:r>
            <a:r>
              <a:rPr lang="es-ES" sz="1200" dirty="0">
                <a:latin typeface="Consolas" panose="020B0609020204030204" pitchFamily="49" charset="0"/>
              </a:rPr>
              <a:t>, </a:t>
            </a:r>
            <a:r>
              <a:rPr lang="es-ES" sz="1200" dirty="0" err="1">
                <a:latin typeface="Consolas" panose="020B0609020204030204" pitchFamily="49" charset="0"/>
              </a:rPr>
              <a:t>count</a:t>
            </a:r>
            <a:r>
              <a:rPr lang="es-ES" sz="1200" dirty="0">
                <a:latin typeface="Consolas" panose="020B0609020204030204" pitchFamily="49" charset="0"/>
              </a:rPr>
              <a:t> (n) as </a:t>
            </a:r>
            <a:r>
              <a:rPr lang="es-ES" sz="1200" dirty="0" err="1">
                <a:latin typeface="Consolas" panose="020B0609020204030204" pitchFamily="49" charset="0"/>
              </a:rPr>
              <a:t>Ntotal</a:t>
            </a:r>
            <a:r>
              <a:rPr lang="es-ES" sz="1200" dirty="0">
                <a:latin typeface="Consolas" panose="020B0609020204030204" pitchFamily="49" charset="0"/>
              </a:rPr>
              <a:t>         \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WHERE </a:t>
            </a:r>
            <a:r>
              <a:rPr lang="es-ES" sz="1200" dirty="0" err="1">
                <a:latin typeface="Consolas" panose="020B0609020204030204" pitchFamily="49" charset="0"/>
              </a:rPr>
              <a:t>name</a:t>
            </a:r>
            <a:r>
              <a:rPr lang="es-ES" sz="1200" dirty="0">
                <a:latin typeface="Consolas" panose="020B0609020204030204" pitchFamily="49" charset="0"/>
              </a:rPr>
              <a:t> IS NOT NULL                                  \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RETURN  </a:t>
            </a:r>
            <a:r>
              <a:rPr lang="es-ES" sz="1200" dirty="0" err="1">
                <a:latin typeface="Consolas" panose="020B0609020204030204" pitchFamily="49" charset="0"/>
              </a:rPr>
              <a:t>name</a:t>
            </a:r>
            <a:r>
              <a:rPr lang="es-ES" sz="1200" dirty="0">
                <a:latin typeface="Consolas" panose="020B0609020204030204" pitchFamily="49" charset="0"/>
              </a:rPr>
              <a:t>, </a:t>
            </a:r>
            <a:r>
              <a:rPr lang="es-ES" sz="1200" dirty="0" err="1">
                <a:latin typeface="Consolas" panose="020B0609020204030204" pitchFamily="49" charset="0"/>
              </a:rPr>
              <a:t>Ntotal</a:t>
            </a:r>
            <a:r>
              <a:rPr lang="es-ES" sz="1200" dirty="0">
                <a:latin typeface="Consolas" panose="020B0609020204030204" pitchFamily="49" charset="0"/>
              </a:rPr>
              <a:t>                                    \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UNION MATCH (n)                                         \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WITH </a:t>
            </a:r>
            <a:r>
              <a:rPr lang="es-ES" sz="1200" dirty="0" err="1">
                <a:latin typeface="Consolas" panose="020B0609020204030204" pitchFamily="49" charset="0"/>
              </a:rPr>
              <a:t>labels</a:t>
            </a:r>
            <a:r>
              <a:rPr lang="es-ES" sz="1200" dirty="0">
                <a:latin typeface="Consolas" panose="020B0609020204030204" pitchFamily="49" charset="0"/>
              </a:rPr>
              <a:t> (n)[3] as </a:t>
            </a:r>
            <a:r>
              <a:rPr lang="es-ES" sz="1200" dirty="0" err="1">
                <a:latin typeface="Consolas" panose="020B0609020204030204" pitchFamily="49" charset="0"/>
              </a:rPr>
              <a:t>name</a:t>
            </a:r>
            <a:r>
              <a:rPr lang="es-ES" sz="1200" dirty="0">
                <a:latin typeface="Consolas" panose="020B0609020204030204" pitchFamily="49" charset="0"/>
              </a:rPr>
              <a:t>, </a:t>
            </a:r>
            <a:r>
              <a:rPr lang="es-ES" sz="1200" dirty="0" err="1">
                <a:latin typeface="Consolas" panose="020B0609020204030204" pitchFamily="49" charset="0"/>
              </a:rPr>
              <a:t>count</a:t>
            </a:r>
            <a:r>
              <a:rPr lang="es-ES" sz="1200" dirty="0">
                <a:latin typeface="Consolas" panose="020B0609020204030204" pitchFamily="49" charset="0"/>
              </a:rPr>
              <a:t> (n) as </a:t>
            </a:r>
            <a:r>
              <a:rPr lang="es-ES" sz="1200" dirty="0" err="1">
                <a:latin typeface="Consolas" panose="020B0609020204030204" pitchFamily="49" charset="0"/>
              </a:rPr>
              <a:t>Ntotal</a:t>
            </a:r>
            <a:r>
              <a:rPr lang="es-ES" sz="1200" dirty="0">
                <a:latin typeface="Consolas" panose="020B0609020204030204" pitchFamily="49" charset="0"/>
              </a:rPr>
              <a:t>         \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WHERE </a:t>
            </a:r>
            <a:r>
              <a:rPr lang="es-ES" sz="1200" dirty="0" err="1">
                <a:latin typeface="Consolas" panose="020B0609020204030204" pitchFamily="49" charset="0"/>
              </a:rPr>
              <a:t>name</a:t>
            </a:r>
            <a:r>
              <a:rPr lang="es-ES" sz="1200" dirty="0">
                <a:latin typeface="Consolas" panose="020B0609020204030204" pitchFamily="49" charset="0"/>
              </a:rPr>
              <a:t> IS NOT NULL                                  \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RETURN  </a:t>
            </a:r>
            <a:r>
              <a:rPr lang="es-ES" sz="1200" dirty="0" err="1">
                <a:latin typeface="Consolas" panose="020B0609020204030204" pitchFamily="49" charset="0"/>
              </a:rPr>
              <a:t>name</a:t>
            </a:r>
            <a:r>
              <a:rPr lang="es-ES" sz="1200" dirty="0">
                <a:latin typeface="Consolas" panose="020B0609020204030204" pitchFamily="49" charset="0"/>
              </a:rPr>
              <a:t>, </a:t>
            </a:r>
            <a:r>
              <a:rPr lang="es-ES" sz="1200" dirty="0" err="1">
                <a:latin typeface="Consolas" panose="020B0609020204030204" pitchFamily="49" charset="0"/>
              </a:rPr>
              <a:t>Ntotal</a:t>
            </a:r>
            <a:r>
              <a:rPr lang="es-ES" sz="1200" dirty="0">
                <a:latin typeface="Consolas" panose="020B0609020204030204" pitchFamily="49" charset="0"/>
              </a:rPr>
              <a:t> "  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                                  </a:t>
            </a:r>
          </a:p>
          <a:p>
            <a:r>
              <a:rPr lang="es-ES" sz="1200" dirty="0">
                <a:latin typeface="Consolas" panose="020B0609020204030204" pitchFamily="49" charset="0"/>
              </a:rPr>
              <a:t>graph_test01.run(</a:t>
            </a:r>
            <a:r>
              <a:rPr lang="es-ES" sz="1200" dirty="0" err="1">
                <a:latin typeface="Consolas" panose="020B0609020204030204" pitchFamily="49" charset="0"/>
              </a:rPr>
              <a:t>queryPRB</a:t>
            </a:r>
            <a:r>
              <a:rPr lang="es-ES" sz="1200" dirty="0">
                <a:latin typeface="Consolas" panose="020B0609020204030204" pitchFamily="49" charset="0"/>
              </a:rPr>
              <a:t>).</a:t>
            </a:r>
            <a:r>
              <a:rPr lang="es-ES" sz="1200" dirty="0" err="1">
                <a:latin typeface="Consolas" panose="020B0609020204030204" pitchFamily="49" charset="0"/>
              </a:rPr>
              <a:t>to_data_frame</a:t>
            </a:r>
            <a:r>
              <a:rPr lang="es-ES" sz="1200" dirty="0">
                <a:latin typeface="Consolas" panose="020B0609020204030204" pitchFamily="49" charset="0"/>
              </a:rPr>
              <a:t>()</a:t>
            </a:r>
          </a:p>
          <a:p>
            <a:endParaRPr lang="es-ES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1996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F6D008F-21F2-40DE-8CD2-12187CA76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9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B5DA16B-CE81-4CBD-BD46-87D272DA1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090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09CEB24-4FC1-4C57-8673-542127CD8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9BEFA24-CD25-415E-8111-89EBC9A7D3A7}"/>
              </a:ext>
            </a:extLst>
          </p:cNvPr>
          <p:cNvSpPr/>
          <p:nvPr/>
        </p:nvSpPr>
        <p:spPr>
          <a:xfrm>
            <a:off x="5298830" y="268183"/>
            <a:ext cx="6096000" cy="2462213"/>
          </a:xfrm>
          <a:prstGeom prst="rect">
            <a:avLst/>
          </a:prstGeom>
          <a:solidFill>
            <a:schemeClr val="accent4"/>
          </a:solidFill>
        </p:spPr>
        <p:txBody>
          <a:bodyPr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</a:rPr>
              <a:t>MATCH (n)                                    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RETURN labels (n)[0] as name, count (n) as </a:t>
            </a:r>
            <a:r>
              <a:rPr lang="en-US" sz="1100" dirty="0" err="1">
                <a:latin typeface="Consolas" panose="020B0609020204030204" pitchFamily="49" charset="0"/>
              </a:rPr>
              <a:t>Ntotal</a:t>
            </a:r>
            <a:r>
              <a:rPr lang="en-US" sz="1100" dirty="0">
                <a:latin typeface="Consolas" panose="020B0609020204030204" pitchFamily="49" charset="0"/>
              </a:rPr>
              <a:t>      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UNION MATCH (n)                                       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WITH labels (n)[1] as name, count (n) as </a:t>
            </a:r>
            <a:r>
              <a:rPr lang="en-US" sz="1100" dirty="0" err="1">
                <a:latin typeface="Consolas" panose="020B0609020204030204" pitchFamily="49" charset="0"/>
              </a:rPr>
              <a:t>Ntotal</a:t>
            </a:r>
            <a:r>
              <a:rPr lang="en-US" sz="1100" dirty="0">
                <a:latin typeface="Consolas" panose="020B0609020204030204" pitchFamily="49" charset="0"/>
              </a:rPr>
              <a:t>        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WHERE name IS NOT NULL                                 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RETURN name, </a:t>
            </a:r>
            <a:r>
              <a:rPr lang="en-US" sz="1100" dirty="0" err="1">
                <a:latin typeface="Consolas" panose="020B0609020204030204" pitchFamily="49" charset="0"/>
              </a:rPr>
              <a:t>Ntotal</a:t>
            </a:r>
            <a:r>
              <a:rPr lang="en-US" sz="1100" dirty="0">
                <a:latin typeface="Consolas" panose="020B0609020204030204" pitchFamily="49" charset="0"/>
              </a:rPr>
              <a:t>                                    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UNION MATCH (n)                                        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WITH labels (n)[2] as name, count (n) as </a:t>
            </a:r>
            <a:r>
              <a:rPr lang="en-US" sz="1100" dirty="0" err="1">
                <a:latin typeface="Consolas" panose="020B0609020204030204" pitchFamily="49" charset="0"/>
              </a:rPr>
              <a:t>Ntotal</a:t>
            </a:r>
            <a:r>
              <a:rPr lang="en-US" sz="1100" dirty="0">
                <a:latin typeface="Consolas" panose="020B0609020204030204" pitchFamily="49" charset="0"/>
              </a:rPr>
              <a:t>        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WHERE name IS NOT NULL                                 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RETURN  name, </a:t>
            </a:r>
            <a:r>
              <a:rPr lang="en-US" sz="1100" dirty="0" err="1">
                <a:latin typeface="Consolas" panose="020B0609020204030204" pitchFamily="49" charset="0"/>
              </a:rPr>
              <a:t>Ntotal</a:t>
            </a:r>
            <a:r>
              <a:rPr lang="en-US" sz="1100" dirty="0">
                <a:latin typeface="Consolas" panose="020B0609020204030204" pitchFamily="49" charset="0"/>
              </a:rPr>
              <a:t>                                   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UNION MATCH (n)                                        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WITH labels (n)[3] as name, count (n) as </a:t>
            </a:r>
            <a:r>
              <a:rPr lang="en-US" sz="1100" dirty="0" err="1">
                <a:latin typeface="Consolas" panose="020B0609020204030204" pitchFamily="49" charset="0"/>
              </a:rPr>
              <a:t>Ntotal</a:t>
            </a:r>
            <a:r>
              <a:rPr lang="en-US" sz="1100" dirty="0">
                <a:latin typeface="Consolas" panose="020B0609020204030204" pitchFamily="49" charset="0"/>
              </a:rPr>
              <a:t>        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WHERE name IS NOT NULL                                 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RETURN  name, </a:t>
            </a:r>
            <a:r>
              <a:rPr lang="en-US" sz="1100" dirty="0" err="1">
                <a:latin typeface="Consolas" panose="020B0609020204030204" pitchFamily="49" charset="0"/>
              </a:rPr>
              <a:t>Ntotal</a:t>
            </a:r>
            <a:endParaRPr lang="es-ES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791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9309631-7B3F-4F27-86B0-AAFD7C8AC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9E443AC-CFA5-49E0-BA64-B3BC2F24B9D5}"/>
              </a:ext>
            </a:extLst>
          </p:cNvPr>
          <p:cNvSpPr/>
          <p:nvPr/>
        </p:nvSpPr>
        <p:spPr>
          <a:xfrm>
            <a:off x="5960349" y="1114083"/>
            <a:ext cx="421025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s-ES" dirty="0"/>
              <a:t>match (</a:t>
            </a:r>
            <a:r>
              <a:rPr lang="es-ES" dirty="0" err="1"/>
              <a:t>TNodo</a:t>
            </a:r>
            <a:r>
              <a:rPr lang="es-ES" dirty="0"/>
              <a:t>)  </a:t>
            </a:r>
            <a:r>
              <a:rPr lang="es-ES" dirty="0" err="1"/>
              <a:t>return</a:t>
            </a:r>
            <a:r>
              <a:rPr lang="es-ES" dirty="0"/>
              <a:t> (</a:t>
            </a:r>
            <a:r>
              <a:rPr lang="es-ES" dirty="0" err="1"/>
              <a:t>TNodo</a:t>
            </a:r>
            <a:r>
              <a:rPr lang="es-ES" dirty="0"/>
              <a:t>) as </a:t>
            </a:r>
            <a:r>
              <a:rPr lang="es-ES" b="1" dirty="0" err="1"/>
              <a:t>nprueba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350904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D4E623-FCE5-4EFC-BAFF-47DF8E101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MUESTRA DE ERROR DE CONEXIÓN </a:t>
            </a:r>
            <a:br>
              <a:rPr lang="es-ES" dirty="0"/>
            </a:br>
            <a:r>
              <a:rPr lang="es-ES" sz="4000" dirty="0">
                <a:solidFill>
                  <a:srgbClr val="FF0000"/>
                </a:solidFill>
              </a:rPr>
              <a:t>En el caso de que no se haya levantado la BD Neo4j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830BA30-0291-48D2-BEE8-35744B81E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73" y="1610070"/>
            <a:ext cx="7822525" cy="493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8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DD4B400-5794-4930-B69D-5A2DCAD03DFD}"/>
              </a:ext>
            </a:extLst>
          </p:cNvPr>
          <p:cNvSpPr/>
          <p:nvPr/>
        </p:nvSpPr>
        <p:spPr>
          <a:xfrm>
            <a:off x="525864" y="141571"/>
            <a:ext cx="902007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MATCH </a:t>
            </a:r>
            <a:r>
              <a:rPr lang="es-ES" b="1" dirty="0"/>
              <a:t> (</a:t>
            </a:r>
            <a:r>
              <a:rPr lang="es-ES" b="1" dirty="0" err="1"/>
              <a:t>TNodo</a:t>
            </a:r>
            <a:r>
              <a:rPr lang="es-ES" b="1" dirty="0"/>
              <a:t> {prop_A:"valorAA1" })  </a:t>
            </a:r>
            <a:r>
              <a:rPr lang="en-US" b="1" dirty="0"/>
              <a:t> RETURN</a:t>
            </a:r>
            <a:r>
              <a:rPr lang="es-ES" b="1" dirty="0"/>
              <a:t>  (</a:t>
            </a:r>
            <a:r>
              <a:rPr lang="es-ES" b="1" dirty="0" err="1"/>
              <a:t>TNodo</a:t>
            </a:r>
            <a:r>
              <a:rPr lang="es-ES" b="1" dirty="0"/>
              <a:t>) </a:t>
            </a:r>
          </a:p>
          <a:p>
            <a:endParaRPr lang="es-ES" dirty="0"/>
          </a:p>
          <a:p>
            <a:r>
              <a:rPr lang="es-ES" dirty="0"/>
              <a:t>CREATE (</a:t>
            </a:r>
            <a:r>
              <a:rPr lang="es-ES" dirty="0" err="1"/>
              <a:t>Keanu:Person</a:t>
            </a:r>
            <a:r>
              <a:rPr lang="es-ES" dirty="0"/>
              <a:t> {</a:t>
            </a:r>
            <a:r>
              <a:rPr lang="es-ES" dirty="0" err="1"/>
              <a:t>name</a:t>
            </a:r>
            <a:r>
              <a:rPr lang="es-ES" dirty="0"/>
              <a:t>:'Keanu Reeves', born:1964})</a:t>
            </a:r>
            <a:endParaRPr lang="es-ES" b="1" dirty="0"/>
          </a:p>
          <a:p>
            <a:endParaRPr lang="en-US" dirty="0"/>
          </a:p>
          <a:p>
            <a:r>
              <a:rPr lang="en-US" dirty="0"/>
              <a:t>MATCH (actor {name: "Keanu Reeves"}) RETURN actor</a:t>
            </a:r>
          </a:p>
          <a:p>
            <a:endParaRPr lang="es-ES" dirty="0"/>
          </a:p>
          <a:p>
            <a:r>
              <a:rPr lang="en-US" b="1" dirty="0"/>
              <a:t>MATCH (n :Person) RETURN n</a:t>
            </a:r>
          </a:p>
          <a:p>
            <a:endParaRPr lang="en-US" dirty="0"/>
          </a:p>
          <a:p>
            <a:r>
              <a:rPr lang="en-US" dirty="0"/>
              <a:t>MATCH (n {name: "Keanu Reeves"})-[:ACTS_IN]-&gt;(d) RETURN n, COUNT(d)</a:t>
            </a:r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A4102DC-3246-4FB0-B1A1-1D271A3D43DE}"/>
              </a:ext>
            </a:extLst>
          </p:cNvPr>
          <p:cNvSpPr/>
          <p:nvPr/>
        </p:nvSpPr>
        <p:spPr>
          <a:xfrm>
            <a:off x="596203" y="2726894"/>
            <a:ext cx="6096000" cy="923330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r>
              <a:rPr lang="es-ES" dirty="0">
                <a:hlinkClick r:id="rId2"/>
              </a:rPr>
              <a:t>https://github.com/JuanKFD/UNIR_TFM/blob/d10cd756788ce5e4b93f6b5c7ca4d40cb4aed297/GLMateriales_cargar.csv</a:t>
            </a:r>
            <a:endParaRPr lang="es-ES" dirty="0"/>
          </a:p>
          <a:p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5E9A5D1-6B1A-4550-B94F-43600C50A523}"/>
              </a:ext>
            </a:extLst>
          </p:cNvPr>
          <p:cNvSpPr/>
          <p:nvPr/>
        </p:nvSpPr>
        <p:spPr>
          <a:xfrm>
            <a:off x="596203" y="5073655"/>
            <a:ext cx="10165582" cy="92333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https://raw.githubusercontent.com/JuanKFD/UNIR_TFM/d10cd756788ce5e4b93f6b5c7ca4d40cb4aed297/GLMateriales_cargar.csv</a:t>
            </a:r>
            <a:endParaRPr lang="es-ES" dirty="0"/>
          </a:p>
          <a:p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B2B7B6A-FAB1-4B67-849C-DA125CC46406}"/>
              </a:ext>
            </a:extLst>
          </p:cNvPr>
          <p:cNvSpPr txBox="1"/>
          <p:nvPr/>
        </p:nvSpPr>
        <p:spPr>
          <a:xfrm>
            <a:off x="525864" y="4427324"/>
            <a:ext cx="1016558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Dentro de GITHUB- usar  [ RAW], y una vez que aparece ya el fichero como FILAS, copiar la URL que aparece en el navegador, parte superior</a:t>
            </a:r>
          </a:p>
        </p:txBody>
      </p:sp>
    </p:spTree>
    <p:extLst>
      <p:ext uri="{BB962C8B-B14F-4D97-AF65-F5344CB8AC3E}">
        <p14:creationId xmlns:p14="http://schemas.microsoft.com/office/powerpoint/2010/main" val="3840311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702FA67-5476-4E0C-87AE-003A8964CC51}"/>
              </a:ext>
            </a:extLst>
          </p:cNvPr>
          <p:cNvSpPr/>
          <p:nvPr/>
        </p:nvSpPr>
        <p:spPr>
          <a:xfrm>
            <a:off x="294751" y="169039"/>
            <a:ext cx="9572729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DELETE</a:t>
            </a:r>
          </a:p>
          <a:p>
            <a:r>
              <a:rPr lang="en-US" sz="2000" b="1" i="1" dirty="0">
                <a:highlight>
                  <a:srgbClr val="00FF00"/>
                </a:highlight>
              </a:rPr>
              <a:t> relationships</a:t>
            </a:r>
            <a:r>
              <a:rPr lang="en-US" i="1" dirty="0">
                <a:highlight>
                  <a:srgbClr val="00FF00"/>
                </a:highlight>
              </a:rPr>
              <a:t> </a:t>
            </a:r>
            <a:r>
              <a:rPr lang="en-US" b="1" i="1" dirty="0">
                <a:highlight>
                  <a:srgbClr val="00FF00"/>
                </a:highlight>
              </a:rPr>
              <a:t>only</a:t>
            </a:r>
          </a:p>
          <a:p>
            <a:r>
              <a:rPr lang="en-US" dirty="0"/>
              <a:t>It is also possible to </a:t>
            </a:r>
            <a:r>
              <a:rPr lang="en-US" b="1" dirty="0"/>
              <a:t>delete relationships </a:t>
            </a:r>
            <a:r>
              <a:rPr lang="en-US" sz="2800" b="1" dirty="0"/>
              <a:t>only</a:t>
            </a:r>
            <a:r>
              <a:rPr lang="en-US" dirty="0"/>
              <a:t>, leaving the node(s) otherwise unaffected.</a:t>
            </a:r>
          </a:p>
          <a:p>
            <a:endParaRPr lang="en-US" dirty="0"/>
          </a:p>
          <a:p>
            <a:r>
              <a:rPr lang="en-US" sz="1600" b="1" dirty="0">
                <a:latin typeface="Consolas" panose="020B0609020204030204" pitchFamily="49" charset="0"/>
              </a:rPr>
              <a:t>MATCH (</a:t>
            </a:r>
            <a:r>
              <a:rPr lang="en-US" sz="1600" b="1" dirty="0">
                <a:highlight>
                  <a:srgbClr val="00FFFF"/>
                </a:highlight>
                <a:latin typeface="Consolas" panose="020B0609020204030204" pitchFamily="49" charset="0"/>
              </a:rPr>
              <a:t>n </a:t>
            </a:r>
            <a:r>
              <a:rPr lang="en-US" sz="1600" b="1" dirty="0">
                <a:latin typeface="Consolas" panose="020B0609020204030204" pitchFamily="49" charset="0"/>
              </a:rPr>
              <a:t>{</a:t>
            </a:r>
            <a:r>
              <a:rPr lang="en-US" sz="1600" b="1" dirty="0">
                <a:highlight>
                  <a:srgbClr val="00FFFF"/>
                </a:highlight>
                <a:latin typeface="Consolas" panose="020B0609020204030204" pitchFamily="49" charset="0"/>
              </a:rPr>
              <a:t>name</a:t>
            </a:r>
            <a:r>
              <a:rPr lang="en-US" sz="1600" b="1" dirty="0">
                <a:latin typeface="Consolas" panose="020B0609020204030204" pitchFamily="49" charset="0"/>
              </a:rPr>
              <a:t>: ‘Alice'})-[</a:t>
            </a:r>
            <a:r>
              <a:rPr lang="en-US" sz="1600" b="1" dirty="0" err="1">
                <a:highlight>
                  <a:srgbClr val="00FF00"/>
                </a:highlight>
                <a:latin typeface="Consolas" panose="020B0609020204030204" pitchFamily="49" charset="0"/>
              </a:rPr>
              <a:t>r</a:t>
            </a:r>
            <a:r>
              <a:rPr lang="en-US" sz="1600" b="1" dirty="0" err="1">
                <a:latin typeface="Consolas" panose="020B0609020204030204" pitchFamily="49" charset="0"/>
              </a:rPr>
              <a:t>:</a:t>
            </a:r>
            <a:r>
              <a:rPr lang="en-US" sz="1600" b="1" dirty="0" err="1">
                <a:highlight>
                  <a:srgbClr val="00FF00"/>
                </a:highlight>
                <a:latin typeface="Consolas" panose="020B0609020204030204" pitchFamily="49" charset="0"/>
              </a:rPr>
              <a:t>KNOWS</a:t>
            </a:r>
            <a:r>
              <a:rPr lang="en-US" sz="1600" b="1" dirty="0">
                <a:latin typeface="Consolas" panose="020B0609020204030204" pitchFamily="49" charset="0"/>
              </a:rPr>
              <a:t>]-&gt;</a:t>
            </a:r>
            <a:r>
              <a:rPr lang="en-US" sz="1600" b="1" dirty="0">
                <a:highlight>
                  <a:srgbClr val="00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1600" b="1" dirty="0">
                <a:latin typeface="Consolas" panose="020B0609020204030204" pitchFamily="49" charset="0"/>
              </a:rPr>
              <a:t>DELETE </a:t>
            </a:r>
            <a:r>
              <a:rPr lang="en-US" sz="1600" b="1" dirty="0">
                <a:highlight>
                  <a:srgbClr val="00FF00"/>
                </a:highlight>
                <a:latin typeface="Consolas" panose="020B0609020204030204" pitchFamily="49" charset="0"/>
              </a:rPr>
              <a:t>r</a:t>
            </a:r>
            <a:endParaRPr lang="es-ES" sz="1600" b="1" dirty="0">
              <a:highlight>
                <a:srgbClr val="00FF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6894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20000"/>
            <a:lumOff val="80000"/>
          </a:schemeClr>
        </a:solidFill>
      </a:spPr>
      <a:bodyPr wrap="none">
        <a:spAutoFit/>
      </a:bodyPr>
      <a:lstStyle>
        <a:defPPr algn="l">
          <a:defRPr dirty="0" smtClean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4745</TotalTime>
  <Words>1198</Words>
  <Application>Microsoft Office PowerPoint</Application>
  <PresentationFormat>Panorámica</PresentationFormat>
  <Paragraphs>121</Paragraphs>
  <Slides>50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Fira Code</vt:lpstr>
      <vt:lpstr>Tema de Office</vt:lpstr>
      <vt:lpstr>TFM TECNICO</vt:lpstr>
      <vt:lpstr>CAMBIOS EN EXCEL</vt:lpstr>
      <vt:lpstr>Presentación de PowerPoint</vt:lpstr>
      <vt:lpstr>Presentación de PowerPoint</vt:lpstr>
      <vt:lpstr>Presentación de PowerPoint</vt:lpstr>
      <vt:lpstr>Presentación de PowerPoint</vt:lpstr>
      <vt:lpstr>MUESTRA DE ERROR DE CONEXIÓN  En el caso de que no se haya levantado la BD Neo4j</vt:lpstr>
      <vt:lpstr>Presentación de PowerPoint</vt:lpstr>
      <vt:lpstr>Presentación de PowerPoint</vt:lpstr>
      <vt:lpstr>Presentación de PowerPoint</vt:lpstr>
      <vt:lpstr>The Py2neo Handbook — py2neo 2021.1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SUMINISTRO GLOBAL</vt:lpstr>
      <vt:lpstr>Presentación de PowerPoint</vt:lpstr>
      <vt:lpstr>Presentación de PowerPoint</vt:lpstr>
      <vt:lpstr>SUMINISTRO GLOBAL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TFM TECNICO</dc:title>
  <dc:creator>JUAN CARLOS FLORES</dc:creator>
  <cp:lastModifiedBy>JUAN CARLOS FLORES</cp:lastModifiedBy>
  <cp:revision>175</cp:revision>
  <dcterms:created xsi:type="dcterms:W3CDTF">2022-08-29T08:52:19Z</dcterms:created>
  <dcterms:modified xsi:type="dcterms:W3CDTF">2022-09-06T17:59:21Z</dcterms:modified>
</cp:coreProperties>
</file>